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tags/tag21.xml" ContentType="application/vnd.openxmlformats-officedocument.presentationml.tags+xml"/>
  <Override PartName="/ppt/notesSlides/notesSlide19.xml" ContentType="application/vnd.openxmlformats-officedocument.presentationml.notesSlide+xml"/>
  <Override PartName="/ppt/tags/tag22.xml" ContentType="application/vnd.openxmlformats-officedocument.presentationml.tags+xml"/>
  <Override PartName="/ppt/notesSlides/notesSlide20.xml" ContentType="application/vnd.openxmlformats-officedocument.presentationml.notesSlide+xml"/>
  <Override PartName="/ppt/tags/tag23.xml" ContentType="application/vnd.openxmlformats-officedocument.presentationml.tags+xml"/>
  <Override PartName="/ppt/notesSlides/notesSlide21.xml" ContentType="application/vnd.openxmlformats-officedocument.presentationml.notesSlide+xml"/>
  <Override PartName="/ppt/tags/tag24.xml" ContentType="application/vnd.openxmlformats-officedocument.presentationml.tags+xml"/>
  <Override PartName="/ppt/notesSlides/notesSlide2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8593" r:id="rId3"/>
    <p:sldId id="595" r:id="rId4"/>
    <p:sldId id="596" r:id="rId5"/>
    <p:sldId id="597" r:id="rId6"/>
    <p:sldId id="598" r:id="rId7"/>
    <p:sldId id="10403" r:id="rId8"/>
    <p:sldId id="599" r:id="rId9"/>
    <p:sldId id="600" r:id="rId10"/>
    <p:sldId id="601" r:id="rId11"/>
    <p:sldId id="602" r:id="rId12"/>
    <p:sldId id="603" r:id="rId13"/>
    <p:sldId id="604" r:id="rId14"/>
    <p:sldId id="608" r:id="rId15"/>
    <p:sldId id="609" r:id="rId16"/>
    <p:sldId id="10410" r:id="rId17"/>
    <p:sldId id="10411" r:id="rId18"/>
    <p:sldId id="10412" r:id="rId19"/>
    <p:sldId id="10404" r:id="rId20"/>
    <p:sldId id="10453" r:id="rId21"/>
    <p:sldId id="10454" r:id="rId22"/>
    <p:sldId id="10455" r:id="rId23"/>
    <p:sldId id="10456" r:id="rId24"/>
    <p:sldId id="10458" r:id="rId25"/>
    <p:sldId id="10459" r:id="rId26"/>
    <p:sldId id="10420" r:id="rId27"/>
    <p:sldId id="10460" r:id="rId28"/>
    <p:sldId id="10461" r:id="rId29"/>
    <p:sldId id="9731" r:id="rId30"/>
    <p:sldId id="10399" r:id="rId31"/>
    <p:sldId id="2700" r:id="rId32"/>
    <p:sldId id="3615" r:id="rId33"/>
    <p:sldId id="10400" r:id="rId34"/>
    <p:sldId id="10402" r:id="rId35"/>
    <p:sldId id="10401" r:id="rId36"/>
    <p:sldId id="10383" r:id="rId37"/>
    <p:sldId id="10374" r:id="rId38"/>
    <p:sldId id="8887" r:id="rId39"/>
    <p:sldId id="10407" r:id="rId40"/>
    <p:sldId id="10408" r:id="rId41"/>
    <p:sldId id="8897" r:id="rId42"/>
    <p:sldId id="8899" r:id="rId4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88"/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93" autoAdjust="0"/>
    <p:restoredTop sz="94677"/>
  </p:normalViewPr>
  <p:slideViewPr>
    <p:cSldViewPr snapToGrid="0" snapToObjects="1">
      <p:cViewPr varScale="1">
        <p:scale>
          <a:sx n="86" d="100"/>
          <a:sy n="86" d="100"/>
        </p:scale>
        <p:origin x="66" y="2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23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975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54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921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969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317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040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387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052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7618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847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7940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4841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53543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801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4633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692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71200" y="6324600"/>
            <a:ext cx="4140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eaLnBrk="1" hangingPunct="1"/>
            <a:fld id="{9A0DB2DC-4C9A-4742-B13C-FB6460FD3503}" type="slidenum"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  <a:t>‹#›</a:t>
            </a:fld>
            <a:endParaRPr lang="en-US" altLang="zh-CN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92EB006-BC19-4DC0-AF1D-961AFD9F682B}" type="datetimeFigureOut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6/25/2021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effectLst>
                  <a:outerShdw blurRad="38100" dist="38100" dir="2700000">
                    <a:srgbClr val="FFFFFF"/>
                  </a:outerShdw>
                </a:effectLst>
              </a:rPr>
              <a:t>‹#›</a:t>
            </a:fld>
            <a:endParaRPr lang="en-US" altLang="zh-CN" dirty="0">
              <a:effectLst>
                <a:outerShdw blurRad="38100" dist="38100" dir="2700000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52425" y="365125"/>
            <a:ext cx="10176510" cy="647065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4" name="圆角矩形 3"/>
          <p:cNvSpPr/>
          <p:nvPr userDrawn="1"/>
        </p:nvSpPr>
        <p:spPr>
          <a:xfrm>
            <a:off x="10080625" y="130810"/>
            <a:ext cx="1802130" cy="882015"/>
          </a:xfrm>
          <a:prstGeom prst="roundRect">
            <a:avLst/>
          </a:prstGeom>
          <a:blipFill rotWithShape="1">
            <a:blip r:embed="rId2">
              <a:alphaModFix amt="49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79562" y="1071912"/>
            <a:ext cx="11560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27.png"/><Relationship Id="rId4" Type="http://schemas.openxmlformats.org/officeDocument/2006/relationships/hyperlink" Target="https://pypi.tuna.tsinghua.edu.cn/simpl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ianchi.aliyun.com/competition/entrance/531830/information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ianchi.aliyun.com/competition/entrance/531830/information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401954" y="1182370"/>
            <a:ext cx="4167662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en-US" altLang="zh-CN" sz="4000" dirty="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  <a:sym typeface="+mn-ea"/>
              </a:rPr>
              <a:t>Fintech</a:t>
            </a:r>
            <a:r>
              <a:rPr lang="zh-CN" altLang="en-US" sz="4000" dirty="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  <a:sym typeface="+mn-ea"/>
              </a:rPr>
              <a:t>数据分析</a:t>
            </a:r>
            <a:br>
              <a:rPr lang="zh-CN" altLang="en-US" sz="4000" dirty="0">
                <a:ea typeface="宋体" panose="02010600030101010101" pitchFamily="2" charset="-122"/>
                <a:sym typeface="+mn-ea"/>
              </a:rPr>
            </a:br>
            <a:r>
              <a:rPr lang="en-US" altLang="zh-CN" sz="4000" dirty="0">
                <a:sym typeface="+mn-ea"/>
              </a:rPr>
              <a:t>Lesson-02</a:t>
            </a:r>
            <a:endParaRPr sz="3800"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陈旸 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21</a:t>
            </a:r>
            <a:r>
              <a:rPr dirty="0"/>
              <a:t>.</a:t>
            </a:r>
            <a:r>
              <a:rPr lang="en-US" altLang="zh-CN" dirty="0"/>
              <a:t>6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2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3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4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5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6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>
                <a:ea typeface="宋体" panose="02010600030101010101" pitchFamily="2" charset="-122"/>
                <a:sym typeface="+mn-ea"/>
              </a:rPr>
              <a:t>Fintech</a:t>
            </a:r>
            <a:r>
              <a:rPr lang="zh-CN" altLang="zh-CN">
                <a:ea typeface="宋体" panose="02010600030101010101" pitchFamily="2" charset="-122"/>
                <a:sym typeface="+mn-ea"/>
              </a:rPr>
              <a:t>应用场景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395095"/>
            <a:ext cx="550799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场景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3</a:t>
            </a:r>
            <a:r>
              <a:rPr sz="1800" dirty="0">
                <a:ea typeface="宋体" panose="02010600030101010101" pitchFamily="2" charset="-122"/>
                <a:sym typeface="+mn-ea"/>
              </a:rPr>
              <a:t>：金融数据分析与风险控制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在信贷领域中存在信用卡违约和欺诈的风险，通过用户行为数据，分析申请借款用户的信用状况，来判断是否存在逾期。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通过分析交易时间、交易金额、收款方等多维度数据，我们还可以对信用卡会否被盗刷进行预测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，</a:t>
            </a:r>
            <a:r>
              <a:rPr sz="1800" dirty="0">
                <a:ea typeface="宋体" panose="02010600030101010101" pitchFamily="2" charset="-122"/>
                <a:sym typeface="+mn-ea"/>
              </a:rPr>
              <a:t>防止信用卡被盗刷的风险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此外，通过预测模型，我们还可以</a:t>
            </a:r>
            <a:r>
              <a:rPr sz="1800" dirty="0">
                <a:ea typeface="宋体" panose="02010600030101010101" pitchFamily="2" charset="-122"/>
                <a:sym typeface="+mn-ea"/>
              </a:rPr>
              <a:t>分析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出</a:t>
            </a:r>
            <a:r>
              <a:rPr sz="1800" dirty="0">
                <a:ea typeface="宋体" panose="02010600030101010101" pitchFamily="2" charset="-122"/>
                <a:sym typeface="+mn-ea"/>
              </a:rPr>
              <a:t>哪些因素容易导致违约，从而加强产品的设计</a:t>
            </a: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795" y="1967865"/>
            <a:ext cx="6022975" cy="33077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>
                <a:ea typeface="宋体" panose="02010600030101010101" pitchFamily="2" charset="-122"/>
                <a:sym typeface="+mn-ea"/>
              </a:rPr>
              <a:t>Fintech</a:t>
            </a:r>
            <a:r>
              <a:rPr lang="zh-CN" altLang="zh-CN">
                <a:ea typeface="宋体" panose="02010600030101010101" pitchFamily="2" charset="-122"/>
                <a:sym typeface="+mn-ea"/>
              </a:rPr>
              <a:t>应用场景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61288" y="2140076"/>
            <a:ext cx="1237488" cy="1304544"/>
          </a:xfrm>
          <a:prstGeom prst="rect">
            <a:avLst/>
          </a:prstGeom>
          <a:blipFill>
            <a:blip r:embed="rId4" cstate="email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3023" y="1487804"/>
            <a:ext cx="379730" cy="382905"/>
          </a:xfrm>
          <a:custGeom>
            <a:avLst/>
            <a:gdLst/>
            <a:ahLst/>
            <a:cxnLst/>
            <a:rect l="l" t="t" r="r" b="b"/>
            <a:pathLst>
              <a:path w="379730" h="382905">
                <a:moveTo>
                  <a:pt x="189738" y="0"/>
                </a:moveTo>
                <a:lnTo>
                  <a:pt x="146233" y="5049"/>
                </a:lnTo>
                <a:lnTo>
                  <a:pt x="106296" y="19434"/>
                </a:lnTo>
                <a:lnTo>
                  <a:pt x="71067" y="42007"/>
                </a:lnTo>
                <a:lnTo>
                  <a:pt x="41683" y="71623"/>
                </a:lnTo>
                <a:lnTo>
                  <a:pt x="19285" y="107135"/>
                </a:lnTo>
                <a:lnTo>
                  <a:pt x="5011" y="147397"/>
                </a:lnTo>
                <a:lnTo>
                  <a:pt x="0" y="191262"/>
                </a:lnTo>
                <a:lnTo>
                  <a:pt x="5011" y="235126"/>
                </a:lnTo>
                <a:lnTo>
                  <a:pt x="19285" y="275388"/>
                </a:lnTo>
                <a:lnTo>
                  <a:pt x="41683" y="310900"/>
                </a:lnTo>
                <a:lnTo>
                  <a:pt x="71067" y="340516"/>
                </a:lnTo>
                <a:lnTo>
                  <a:pt x="106296" y="363089"/>
                </a:lnTo>
                <a:lnTo>
                  <a:pt x="146233" y="377474"/>
                </a:lnTo>
                <a:lnTo>
                  <a:pt x="189738" y="382524"/>
                </a:lnTo>
                <a:lnTo>
                  <a:pt x="233242" y="377474"/>
                </a:lnTo>
                <a:lnTo>
                  <a:pt x="273179" y="363089"/>
                </a:lnTo>
                <a:lnTo>
                  <a:pt x="308408" y="340516"/>
                </a:lnTo>
                <a:lnTo>
                  <a:pt x="337792" y="310900"/>
                </a:lnTo>
                <a:lnTo>
                  <a:pt x="360190" y="275388"/>
                </a:lnTo>
                <a:lnTo>
                  <a:pt x="374464" y="235126"/>
                </a:lnTo>
                <a:lnTo>
                  <a:pt x="379476" y="191262"/>
                </a:lnTo>
                <a:lnTo>
                  <a:pt x="374464" y="147397"/>
                </a:lnTo>
                <a:lnTo>
                  <a:pt x="360190" y="107135"/>
                </a:lnTo>
                <a:lnTo>
                  <a:pt x="337792" y="71623"/>
                </a:lnTo>
                <a:lnTo>
                  <a:pt x="308408" y="42007"/>
                </a:lnTo>
                <a:lnTo>
                  <a:pt x="273179" y="19434"/>
                </a:lnTo>
                <a:lnTo>
                  <a:pt x="233242" y="5049"/>
                </a:lnTo>
                <a:lnTo>
                  <a:pt x="189738" y="0"/>
                </a:lnTo>
                <a:close/>
              </a:path>
            </a:pathLst>
          </a:custGeom>
          <a:solidFill>
            <a:srgbClr val="009F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0975" y="1963292"/>
            <a:ext cx="1656714" cy="1656714"/>
          </a:xfrm>
          <a:custGeom>
            <a:avLst/>
            <a:gdLst/>
            <a:ahLst/>
            <a:cxnLst/>
            <a:rect l="l" t="t" r="r" b="b"/>
            <a:pathLst>
              <a:path w="1656714" h="1656714">
                <a:moveTo>
                  <a:pt x="828294" y="0"/>
                </a:moveTo>
                <a:lnTo>
                  <a:pt x="779625" y="1406"/>
                </a:lnTo>
                <a:lnTo>
                  <a:pt x="731697" y="5572"/>
                </a:lnTo>
                <a:lnTo>
                  <a:pt x="684587" y="12421"/>
                </a:lnTo>
                <a:lnTo>
                  <a:pt x="638373" y="21875"/>
                </a:lnTo>
                <a:lnTo>
                  <a:pt x="593133" y="33857"/>
                </a:lnTo>
                <a:lnTo>
                  <a:pt x="548944" y="48288"/>
                </a:lnTo>
                <a:lnTo>
                  <a:pt x="505884" y="65091"/>
                </a:lnTo>
                <a:lnTo>
                  <a:pt x="464031" y="84188"/>
                </a:lnTo>
                <a:lnTo>
                  <a:pt x="423462" y="105502"/>
                </a:lnTo>
                <a:lnTo>
                  <a:pt x="384255" y="128955"/>
                </a:lnTo>
                <a:lnTo>
                  <a:pt x="346488" y="154469"/>
                </a:lnTo>
                <a:lnTo>
                  <a:pt x="310238" y="181966"/>
                </a:lnTo>
                <a:lnTo>
                  <a:pt x="275583" y="211370"/>
                </a:lnTo>
                <a:lnTo>
                  <a:pt x="242601" y="242601"/>
                </a:lnTo>
                <a:lnTo>
                  <a:pt x="211370" y="275583"/>
                </a:lnTo>
                <a:lnTo>
                  <a:pt x="181966" y="310238"/>
                </a:lnTo>
                <a:lnTo>
                  <a:pt x="154469" y="346488"/>
                </a:lnTo>
                <a:lnTo>
                  <a:pt x="128955" y="384255"/>
                </a:lnTo>
                <a:lnTo>
                  <a:pt x="105502" y="423462"/>
                </a:lnTo>
                <a:lnTo>
                  <a:pt x="84188" y="464031"/>
                </a:lnTo>
                <a:lnTo>
                  <a:pt x="65091" y="505884"/>
                </a:lnTo>
                <a:lnTo>
                  <a:pt x="48288" y="548944"/>
                </a:lnTo>
                <a:lnTo>
                  <a:pt x="33857" y="593133"/>
                </a:lnTo>
                <a:lnTo>
                  <a:pt x="21875" y="638373"/>
                </a:lnTo>
                <a:lnTo>
                  <a:pt x="12421" y="684587"/>
                </a:lnTo>
                <a:lnTo>
                  <a:pt x="5572" y="731697"/>
                </a:lnTo>
                <a:lnTo>
                  <a:pt x="1406" y="779625"/>
                </a:lnTo>
                <a:lnTo>
                  <a:pt x="0" y="828294"/>
                </a:lnTo>
                <a:lnTo>
                  <a:pt x="1406" y="876962"/>
                </a:lnTo>
                <a:lnTo>
                  <a:pt x="5572" y="924890"/>
                </a:lnTo>
                <a:lnTo>
                  <a:pt x="12421" y="972000"/>
                </a:lnTo>
                <a:lnTo>
                  <a:pt x="21875" y="1018214"/>
                </a:lnTo>
                <a:lnTo>
                  <a:pt x="33857" y="1063454"/>
                </a:lnTo>
                <a:lnTo>
                  <a:pt x="48288" y="1107643"/>
                </a:lnTo>
                <a:lnTo>
                  <a:pt x="65091" y="1150703"/>
                </a:lnTo>
                <a:lnTo>
                  <a:pt x="84188" y="1192556"/>
                </a:lnTo>
                <a:lnTo>
                  <a:pt x="105502" y="1233125"/>
                </a:lnTo>
                <a:lnTo>
                  <a:pt x="128955" y="1272332"/>
                </a:lnTo>
                <a:lnTo>
                  <a:pt x="154469" y="1310099"/>
                </a:lnTo>
                <a:lnTo>
                  <a:pt x="181966" y="1346349"/>
                </a:lnTo>
                <a:lnTo>
                  <a:pt x="211370" y="1381004"/>
                </a:lnTo>
                <a:lnTo>
                  <a:pt x="242601" y="1413986"/>
                </a:lnTo>
                <a:lnTo>
                  <a:pt x="275583" y="1445217"/>
                </a:lnTo>
                <a:lnTo>
                  <a:pt x="310238" y="1474621"/>
                </a:lnTo>
                <a:lnTo>
                  <a:pt x="346488" y="1502118"/>
                </a:lnTo>
                <a:lnTo>
                  <a:pt x="384255" y="1527632"/>
                </a:lnTo>
                <a:lnTo>
                  <a:pt x="423462" y="1551085"/>
                </a:lnTo>
                <a:lnTo>
                  <a:pt x="464031" y="1572399"/>
                </a:lnTo>
                <a:lnTo>
                  <a:pt x="505884" y="1591496"/>
                </a:lnTo>
                <a:lnTo>
                  <a:pt x="548944" y="1608299"/>
                </a:lnTo>
                <a:lnTo>
                  <a:pt x="593133" y="1622730"/>
                </a:lnTo>
                <a:lnTo>
                  <a:pt x="638373" y="1634712"/>
                </a:lnTo>
                <a:lnTo>
                  <a:pt x="684587" y="1644166"/>
                </a:lnTo>
                <a:lnTo>
                  <a:pt x="731697" y="1651015"/>
                </a:lnTo>
                <a:lnTo>
                  <a:pt x="779625" y="1655181"/>
                </a:lnTo>
                <a:lnTo>
                  <a:pt x="828294" y="1656588"/>
                </a:lnTo>
                <a:lnTo>
                  <a:pt x="876962" y="1655181"/>
                </a:lnTo>
                <a:lnTo>
                  <a:pt x="924890" y="1651015"/>
                </a:lnTo>
                <a:lnTo>
                  <a:pt x="972000" y="1644166"/>
                </a:lnTo>
                <a:lnTo>
                  <a:pt x="1018214" y="1634712"/>
                </a:lnTo>
                <a:lnTo>
                  <a:pt x="1063454" y="1622730"/>
                </a:lnTo>
                <a:lnTo>
                  <a:pt x="1107643" y="1608299"/>
                </a:lnTo>
                <a:lnTo>
                  <a:pt x="1150703" y="1591496"/>
                </a:lnTo>
                <a:lnTo>
                  <a:pt x="1192556" y="1572399"/>
                </a:lnTo>
                <a:lnTo>
                  <a:pt x="1233125" y="1551085"/>
                </a:lnTo>
                <a:lnTo>
                  <a:pt x="1272332" y="1527632"/>
                </a:lnTo>
                <a:lnTo>
                  <a:pt x="1310099" y="1502118"/>
                </a:lnTo>
                <a:lnTo>
                  <a:pt x="1346349" y="1474621"/>
                </a:lnTo>
                <a:lnTo>
                  <a:pt x="1381004" y="1445217"/>
                </a:lnTo>
                <a:lnTo>
                  <a:pt x="1413986" y="1413986"/>
                </a:lnTo>
                <a:lnTo>
                  <a:pt x="1445217" y="1381004"/>
                </a:lnTo>
                <a:lnTo>
                  <a:pt x="1474621" y="1346349"/>
                </a:lnTo>
                <a:lnTo>
                  <a:pt x="1502118" y="1310099"/>
                </a:lnTo>
                <a:lnTo>
                  <a:pt x="1527632" y="1272332"/>
                </a:lnTo>
                <a:lnTo>
                  <a:pt x="1551085" y="1233125"/>
                </a:lnTo>
                <a:lnTo>
                  <a:pt x="1572399" y="1192556"/>
                </a:lnTo>
                <a:lnTo>
                  <a:pt x="1591496" y="1150703"/>
                </a:lnTo>
                <a:lnTo>
                  <a:pt x="1608299" y="1107643"/>
                </a:lnTo>
                <a:lnTo>
                  <a:pt x="1622730" y="1063454"/>
                </a:lnTo>
                <a:lnTo>
                  <a:pt x="1634712" y="1018214"/>
                </a:lnTo>
                <a:lnTo>
                  <a:pt x="1644166" y="972000"/>
                </a:lnTo>
                <a:lnTo>
                  <a:pt x="1651015" y="924890"/>
                </a:lnTo>
                <a:lnTo>
                  <a:pt x="1655181" y="876962"/>
                </a:lnTo>
                <a:lnTo>
                  <a:pt x="1656588" y="828294"/>
                </a:lnTo>
                <a:lnTo>
                  <a:pt x="1655181" y="779625"/>
                </a:lnTo>
                <a:lnTo>
                  <a:pt x="1651015" y="731697"/>
                </a:lnTo>
                <a:lnTo>
                  <a:pt x="1644166" y="684587"/>
                </a:lnTo>
                <a:lnTo>
                  <a:pt x="1634712" y="638373"/>
                </a:lnTo>
                <a:lnTo>
                  <a:pt x="1622730" y="593133"/>
                </a:lnTo>
                <a:lnTo>
                  <a:pt x="1608299" y="548944"/>
                </a:lnTo>
                <a:lnTo>
                  <a:pt x="1591496" y="505884"/>
                </a:lnTo>
                <a:lnTo>
                  <a:pt x="1572399" y="464031"/>
                </a:lnTo>
                <a:lnTo>
                  <a:pt x="1551085" y="423462"/>
                </a:lnTo>
                <a:lnTo>
                  <a:pt x="1527632" y="384255"/>
                </a:lnTo>
                <a:lnTo>
                  <a:pt x="1502118" y="346488"/>
                </a:lnTo>
                <a:lnTo>
                  <a:pt x="1474621" y="310238"/>
                </a:lnTo>
                <a:lnTo>
                  <a:pt x="1445217" y="275583"/>
                </a:lnTo>
                <a:lnTo>
                  <a:pt x="1413986" y="242601"/>
                </a:lnTo>
                <a:lnTo>
                  <a:pt x="1381004" y="211370"/>
                </a:lnTo>
                <a:lnTo>
                  <a:pt x="1346349" y="181966"/>
                </a:lnTo>
                <a:lnTo>
                  <a:pt x="1310099" y="154469"/>
                </a:lnTo>
                <a:lnTo>
                  <a:pt x="1272332" y="128955"/>
                </a:lnTo>
                <a:lnTo>
                  <a:pt x="1233125" y="105502"/>
                </a:lnTo>
                <a:lnTo>
                  <a:pt x="1192556" y="84188"/>
                </a:lnTo>
                <a:lnTo>
                  <a:pt x="1150703" y="65091"/>
                </a:lnTo>
                <a:lnTo>
                  <a:pt x="1107643" y="48288"/>
                </a:lnTo>
                <a:lnTo>
                  <a:pt x="1063454" y="33857"/>
                </a:lnTo>
                <a:lnTo>
                  <a:pt x="1018214" y="21875"/>
                </a:lnTo>
                <a:lnTo>
                  <a:pt x="972000" y="12421"/>
                </a:lnTo>
                <a:lnTo>
                  <a:pt x="924890" y="5572"/>
                </a:lnTo>
                <a:lnTo>
                  <a:pt x="876962" y="1406"/>
                </a:lnTo>
                <a:lnTo>
                  <a:pt x="828294" y="0"/>
                </a:lnTo>
                <a:close/>
              </a:path>
            </a:pathLst>
          </a:custGeom>
          <a:solidFill>
            <a:srgbClr val="404040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2880" y="1963927"/>
            <a:ext cx="1656714" cy="1656714"/>
          </a:xfrm>
          <a:custGeom>
            <a:avLst/>
            <a:gdLst/>
            <a:ahLst/>
            <a:cxnLst/>
            <a:rect l="l" t="t" r="r" b="b"/>
            <a:pathLst>
              <a:path w="1656714" h="1656714">
                <a:moveTo>
                  <a:pt x="0" y="828294"/>
                </a:moveTo>
                <a:lnTo>
                  <a:pt x="1406" y="779625"/>
                </a:lnTo>
                <a:lnTo>
                  <a:pt x="5572" y="731697"/>
                </a:lnTo>
                <a:lnTo>
                  <a:pt x="12421" y="684587"/>
                </a:lnTo>
                <a:lnTo>
                  <a:pt x="21875" y="638373"/>
                </a:lnTo>
                <a:lnTo>
                  <a:pt x="33857" y="593133"/>
                </a:lnTo>
                <a:lnTo>
                  <a:pt x="48288" y="548944"/>
                </a:lnTo>
                <a:lnTo>
                  <a:pt x="65091" y="505884"/>
                </a:lnTo>
                <a:lnTo>
                  <a:pt x="84188" y="464031"/>
                </a:lnTo>
                <a:lnTo>
                  <a:pt x="105502" y="423462"/>
                </a:lnTo>
                <a:lnTo>
                  <a:pt x="128955" y="384255"/>
                </a:lnTo>
                <a:lnTo>
                  <a:pt x="154469" y="346488"/>
                </a:lnTo>
                <a:lnTo>
                  <a:pt x="181966" y="310238"/>
                </a:lnTo>
                <a:lnTo>
                  <a:pt x="211370" y="275583"/>
                </a:lnTo>
                <a:lnTo>
                  <a:pt x="242601" y="242601"/>
                </a:lnTo>
                <a:lnTo>
                  <a:pt x="275583" y="211370"/>
                </a:lnTo>
                <a:lnTo>
                  <a:pt x="310238" y="181966"/>
                </a:lnTo>
                <a:lnTo>
                  <a:pt x="346488" y="154469"/>
                </a:lnTo>
                <a:lnTo>
                  <a:pt x="384255" y="128955"/>
                </a:lnTo>
                <a:lnTo>
                  <a:pt x="423462" y="105502"/>
                </a:lnTo>
                <a:lnTo>
                  <a:pt x="464031" y="84188"/>
                </a:lnTo>
                <a:lnTo>
                  <a:pt x="505884" y="65091"/>
                </a:lnTo>
                <a:lnTo>
                  <a:pt x="548944" y="48288"/>
                </a:lnTo>
                <a:lnTo>
                  <a:pt x="593133" y="33857"/>
                </a:lnTo>
                <a:lnTo>
                  <a:pt x="638373" y="21875"/>
                </a:lnTo>
                <a:lnTo>
                  <a:pt x="684587" y="12421"/>
                </a:lnTo>
                <a:lnTo>
                  <a:pt x="731697" y="5572"/>
                </a:lnTo>
                <a:lnTo>
                  <a:pt x="779625" y="1406"/>
                </a:lnTo>
                <a:lnTo>
                  <a:pt x="828294" y="0"/>
                </a:lnTo>
                <a:lnTo>
                  <a:pt x="876962" y="1406"/>
                </a:lnTo>
                <a:lnTo>
                  <a:pt x="924890" y="5572"/>
                </a:lnTo>
                <a:lnTo>
                  <a:pt x="972000" y="12421"/>
                </a:lnTo>
                <a:lnTo>
                  <a:pt x="1018214" y="21875"/>
                </a:lnTo>
                <a:lnTo>
                  <a:pt x="1063454" y="33857"/>
                </a:lnTo>
                <a:lnTo>
                  <a:pt x="1107643" y="48288"/>
                </a:lnTo>
                <a:lnTo>
                  <a:pt x="1150703" y="65091"/>
                </a:lnTo>
                <a:lnTo>
                  <a:pt x="1192556" y="84188"/>
                </a:lnTo>
                <a:lnTo>
                  <a:pt x="1233125" y="105502"/>
                </a:lnTo>
                <a:lnTo>
                  <a:pt x="1272332" y="128955"/>
                </a:lnTo>
                <a:lnTo>
                  <a:pt x="1310099" y="154469"/>
                </a:lnTo>
                <a:lnTo>
                  <a:pt x="1346349" y="181966"/>
                </a:lnTo>
                <a:lnTo>
                  <a:pt x="1381004" y="211370"/>
                </a:lnTo>
                <a:lnTo>
                  <a:pt x="1413986" y="242601"/>
                </a:lnTo>
                <a:lnTo>
                  <a:pt x="1445217" y="275583"/>
                </a:lnTo>
                <a:lnTo>
                  <a:pt x="1474621" y="310238"/>
                </a:lnTo>
                <a:lnTo>
                  <a:pt x="1502118" y="346488"/>
                </a:lnTo>
                <a:lnTo>
                  <a:pt x="1527632" y="384255"/>
                </a:lnTo>
                <a:lnTo>
                  <a:pt x="1551085" y="423462"/>
                </a:lnTo>
                <a:lnTo>
                  <a:pt x="1572399" y="464031"/>
                </a:lnTo>
                <a:lnTo>
                  <a:pt x="1591496" y="505884"/>
                </a:lnTo>
                <a:lnTo>
                  <a:pt x="1608299" y="548944"/>
                </a:lnTo>
                <a:lnTo>
                  <a:pt x="1622730" y="593133"/>
                </a:lnTo>
                <a:lnTo>
                  <a:pt x="1634712" y="638373"/>
                </a:lnTo>
                <a:lnTo>
                  <a:pt x="1644166" y="684587"/>
                </a:lnTo>
                <a:lnTo>
                  <a:pt x="1651015" y="731697"/>
                </a:lnTo>
                <a:lnTo>
                  <a:pt x="1655181" y="779625"/>
                </a:lnTo>
                <a:lnTo>
                  <a:pt x="1656588" y="828294"/>
                </a:lnTo>
                <a:lnTo>
                  <a:pt x="1655181" y="876962"/>
                </a:lnTo>
                <a:lnTo>
                  <a:pt x="1651015" y="924890"/>
                </a:lnTo>
                <a:lnTo>
                  <a:pt x="1644166" y="972000"/>
                </a:lnTo>
                <a:lnTo>
                  <a:pt x="1634712" y="1018214"/>
                </a:lnTo>
                <a:lnTo>
                  <a:pt x="1622730" y="1063454"/>
                </a:lnTo>
                <a:lnTo>
                  <a:pt x="1608299" y="1107643"/>
                </a:lnTo>
                <a:lnTo>
                  <a:pt x="1591496" y="1150703"/>
                </a:lnTo>
                <a:lnTo>
                  <a:pt x="1572399" y="1192556"/>
                </a:lnTo>
                <a:lnTo>
                  <a:pt x="1551085" y="1233125"/>
                </a:lnTo>
                <a:lnTo>
                  <a:pt x="1527632" y="1272332"/>
                </a:lnTo>
                <a:lnTo>
                  <a:pt x="1502118" y="1310099"/>
                </a:lnTo>
                <a:lnTo>
                  <a:pt x="1474621" y="1346349"/>
                </a:lnTo>
                <a:lnTo>
                  <a:pt x="1445217" y="1381004"/>
                </a:lnTo>
                <a:lnTo>
                  <a:pt x="1413986" y="1413986"/>
                </a:lnTo>
                <a:lnTo>
                  <a:pt x="1381004" y="1445217"/>
                </a:lnTo>
                <a:lnTo>
                  <a:pt x="1346349" y="1474621"/>
                </a:lnTo>
                <a:lnTo>
                  <a:pt x="1310099" y="1502118"/>
                </a:lnTo>
                <a:lnTo>
                  <a:pt x="1272332" y="1527632"/>
                </a:lnTo>
                <a:lnTo>
                  <a:pt x="1233125" y="1551085"/>
                </a:lnTo>
                <a:lnTo>
                  <a:pt x="1192556" y="1572399"/>
                </a:lnTo>
                <a:lnTo>
                  <a:pt x="1150703" y="1591496"/>
                </a:lnTo>
                <a:lnTo>
                  <a:pt x="1107643" y="1608299"/>
                </a:lnTo>
                <a:lnTo>
                  <a:pt x="1063454" y="1622730"/>
                </a:lnTo>
                <a:lnTo>
                  <a:pt x="1018214" y="1634712"/>
                </a:lnTo>
                <a:lnTo>
                  <a:pt x="972000" y="1644166"/>
                </a:lnTo>
                <a:lnTo>
                  <a:pt x="924890" y="1651015"/>
                </a:lnTo>
                <a:lnTo>
                  <a:pt x="876962" y="1655181"/>
                </a:lnTo>
                <a:lnTo>
                  <a:pt x="828294" y="1656588"/>
                </a:lnTo>
                <a:lnTo>
                  <a:pt x="779625" y="1655181"/>
                </a:lnTo>
                <a:lnTo>
                  <a:pt x="731697" y="1651015"/>
                </a:lnTo>
                <a:lnTo>
                  <a:pt x="684587" y="1644166"/>
                </a:lnTo>
                <a:lnTo>
                  <a:pt x="638373" y="1634712"/>
                </a:lnTo>
                <a:lnTo>
                  <a:pt x="593133" y="1622730"/>
                </a:lnTo>
                <a:lnTo>
                  <a:pt x="548944" y="1608299"/>
                </a:lnTo>
                <a:lnTo>
                  <a:pt x="505884" y="1591496"/>
                </a:lnTo>
                <a:lnTo>
                  <a:pt x="464031" y="1572399"/>
                </a:lnTo>
                <a:lnTo>
                  <a:pt x="423462" y="1551085"/>
                </a:lnTo>
                <a:lnTo>
                  <a:pt x="384255" y="1527632"/>
                </a:lnTo>
                <a:lnTo>
                  <a:pt x="346488" y="1502118"/>
                </a:lnTo>
                <a:lnTo>
                  <a:pt x="310238" y="1474621"/>
                </a:lnTo>
                <a:lnTo>
                  <a:pt x="275583" y="1445217"/>
                </a:lnTo>
                <a:lnTo>
                  <a:pt x="242601" y="1413986"/>
                </a:lnTo>
                <a:lnTo>
                  <a:pt x="211370" y="1381004"/>
                </a:lnTo>
                <a:lnTo>
                  <a:pt x="181966" y="1346349"/>
                </a:lnTo>
                <a:lnTo>
                  <a:pt x="154469" y="1310099"/>
                </a:lnTo>
                <a:lnTo>
                  <a:pt x="128955" y="1272332"/>
                </a:lnTo>
                <a:lnTo>
                  <a:pt x="105502" y="1233125"/>
                </a:lnTo>
                <a:lnTo>
                  <a:pt x="84188" y="1192556"/>
                </a:lnTo>
                <a:lnTo>
                  <a:pt x="65091" y="1150703"/>
                </a:lnTo>
                <a:lnTo>
                  <a:pt x="48288" y="1107643"/>
                </a:lnTo>
                <a:lnTo>
                  <a:pt x="33857" y="1063454"/>
                </a:lnTo>
                <a:lnTo>
                  <a:pt x="21875" y="1018214"/>
                </a:lnTo>
                <a:lnTo>
                  <a:pt x="12421" y="972000"/>
                </a:lnTo>
                <a:lnTo>
                  <a:pt x="5572" y="924890"/>
                </a:lnTo>
                <a:lnTo>
                  <a:pt x="1406" y="876962"/>
                </a:lnTo>
                <a:lnTo>
                  <a:pt x="0" y="828294"/>
                </a:lnTo>
                <a:close/>
              </a:path>
            </a:pathLst>
          </a:custGeom>
          <a:ln w="57912">
            <a:solidFill>
              <a:srgbClr val="0094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99303" y="2468879"/>
            <a:ext cx="1258824" cy="739139"/>
          </a:xfrm>
          <a:prstGeom prst="rect">
            <a:avLst/>
          </a:prstGeom>
          <a:blipFill>
            <a:blip r:embed="rId5" cstate="email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81500" y="1600200"/>
            <a:ext cx="379730" cy="381000"/>
          </a:xfrm>
          <a:custGeom>
            <a:avLst/>
            <a:gdLst/>
            <a:ahLst/>
            <a:cxnLst/>
            <a:rect l="l" t="t" r="r" b="b"/>
            <a:pathLst>
              <a:path w="379729" h="381000">
                <a:moveTo>
                  <a:pt x="189737" y="0"/>
                </a:moveTo>
                <a:lnTo>
                  <a:pt x="146237" y="5034"/>
                </a:lnTo>
                <a:lnTo>
                  <a:pt x="106302" y="19372"/>
                </a:lnTo>
                <a:lnTo>
                  <a:pt x="71072" y="41867"/>
                </a:lnTo>
                <a:lnTo>
                  <a:pt x="41687" y="71374"/>
                </a:lnTo>
                <a:lnTo>
                  <a:pt x="19287" y="106746"/>
                </a:lnTo>
                <a:lnTo>
                  <a:pt x="5011" y="146837"/>
                </a:lnTo>
                <a:lnTo>
                  <a:pt x="0" y="190500"/>
                </a:lnTo>
                <a:lnTo>
                  <a:pt x="5011" y="234162"/>
                </a:lnTo>
                <a:lnTo>
                  <a:pt x="19287" y="274253"/>
                </a:lnTo>
                <a:lnTo>
                  <a:pt x="41687" y="309625"/>
                </a:lnTo>
                <a:lnTo>
                  <a:pt x="71072" y="339132"/>
                </a:lnTo>
                <a:lnTo>
                  <a:pt x="106302" y="361627"/>
                </a:lnTo>
                <a:lnTo>
                  <a:pt x="146237" y="375965"/>
                </a:lnTo>
                <a:lnTo>
                  <a:pt x="189737" y="381000"/>
                </a:lnTo>
                <a:lnTo>
                  <a:pt x="233238" y="375965"/>
                </a:lnTo>
                <a:lnTo>
                  <a:pt x="273173" y="361627"/>
                </a:lnTo>
                <a:lnTo>
                  <a:pt x="308403" y="339132"/>
                </a:lnTo>
                <a:lnTo>
                  <a:pt x="337788" y="309625"/>
                </a:lnTo>
                <a:lnTo>
                  <a:pt x="360188" y="274253"/>
                </a:lnTo>
                <a:lnTo>
                  <a:pt x="374464" y="234162"/>
                </a:lnTo>
                <a:lnTo>
                  <a:pt x="379475" y="190500"/>
                </a:lnTo>
                <a:lnTo>
                  <a:pt x="374464" y="146837"/>
                </a:lnTo>
                <a:lnTo>
                  <a:pt x="360188" y="106746"/>
                </a:lnTo>
                <a:lnTo>
                  <a:pt x="337788" y="71374"/>
                </a:lnTo>
                <a:lnTo>
                  <a:pt x="308403" y="41867"/>
                </a:lnTo>
                <a:lnTo>
                  <a:pt x="273173" y="19372"/>
                </a:lnTo>
                <a:lnTo>
                  <a:pt x="233238" y="5034"/>
                </a:lnTo>
                <a:lnTo>
                  <a:pt x="189737" y="0"/>
                </a:lnTo>
                <a:close/>
              </a:path>
            </a:pathLst>
          </a:custGeom>
          <a:solidFill>
            <a:srgbClr val="009F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40604" y="1662176"/>
            <a:ext cx="21640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结合全网数据绘制关系</a:t>
            </a:r>
            <a:r>
              <a:rPr sz="1400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谱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4377" y="1582038"/>
            <a:ext cx="1847214" cy="239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  <a:tabLst>
                <a:tab pos="358140" algn="l"/>
              </a:tabLst>
            </a:pPr>
            <a:r>
              <a:rPr sz="1800" dirty="0">
                <a:solidFill>
                  <a:srgbClr val="FFFFFF"/>
                </a:solidFill>
                <a:latin typeface="Microsoft YaHei UI" panose="020B0503020204020204" charset="-122"/>
                <a:cs typeface="Microsoft YaHei UI" panose="020B0503020204020204" charset="-122"/>
              </a:rPr>
              <a:t>1	</a:t>
            </a:r>
            <a:r>
              <a:rPr sz="2100" baseline="20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SDK</a:t>
            </a:r>
            <a:r>
              <a:rPr sz="2100" spc="-97" baseline="20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100" baseline="20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采集行为数据</a:t>
            </a:r>
            <a:endParaRPr sz="2100" baseline="20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97704" y="1632584"/>
            <a:ext cx="16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icrosoft YaHei UI" panose="020B0503020204020204" charset="-122"/>
                <a:cs typeface="Microsoft YaHei UI" panose="020B0503020204020204" charset="-122"/>
              </a:rPr>
              <a:t>2</a:t>
            </a:r>
            <a:endParaRPr sz="1800">
              <a:latin typeface="Microsoft YaHei UI" panose="020B0503020204020204" charset="-122"/>
              <a:cs typeface="Microsoft YaHei UI" panose="020B050302020402020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874507" y="1568195"/>
            <a:ext cx="379730" cy="381000"/>
          </a:xfrm>
          <a:custGeom>
            <a:avLst/>
            <a:gdLst/>
            <a:ahLst/>
            <a:cxnLst/>
            <a:rect l="l" t="t" r="r" b="b"/>
            <a:pathLst>
              <a:path w="379729" h="381000">
                <a:moveTo>
                  <a:pt x="189738" y="0"/>
                </a:moveTo>
                <a:lnTo>
                  <a:pt x="146237" y="5034"/>
                </a:lnTo>
                <a:lnTo>
                  <a:pt x="106302" y="19372"/>
                </a:lnTo>
                <a:lnTo>
                  <a:pt x="71072" y="41867"/>
                </a:lnTo>
                <a:lnTo>
                  <a:pt x="41687" y="71374"/>
                </a:lnTo>
                <a:lnTo>
                  <a:pt x="19287" y="106746"/>
                </a:lnTo>
                <a:lnTo>
                  <a:pt x="5011" y="146837"/>
                </a:lnTo>
                <a:lnTo>
                  <a:pt x="0" y="190500"/>
                </a:lnTo>
                <a:lnTo>
                  <a:pt x="5011" y="234162"/>
                </a:lnTo>
                <a:lnTo>
                  <a:pt x="19287" y="274253"/>
                </a:lnTo>
                <a:lnTo>
                  <a:pt x="41687" y="309625"/>
                </a:lnTo>
                <a:lnTo>
                  <a:pt x="71072" y="339132"/>
                </a:lnTo>
                <a:lnTo>
                  <a:pt x="106302" y="361627"/>
                </a:lnTo>
                <a:lnTo>
                  <a:pt x="146237" y="375965"/>
                </a:lnTo>
                <a:lnTo>
                  <a:pt x="189738" y="381000"/>
                </a:lnTo>
                <a:lnTo>
                  <a:pt x="233238" y="375965"/>
                </a:lnTo>
                <a:lnTo>
                  <a:pt x="273173" y="361627"/>
                </a:lnTo>
                <a:lnTo>
                  <a:pt x="308403" y="339132"/>
                </a:lnTo>
                <a:lnTo>
                  <a:pt x="337788" y="309625"/>
                </a:lnTo>
                <a:lnTo>
                  <a:pt x="360188" y="274253"/>
                </a:lnTo>
                <a:lnTo>
                  <a:pt x="374464" y="234162"/>
                </a:lnTo>
                <a:lnTo>
                  <a:pt x="379475" y="190500"/>
                </a:lnTo>
                <a:lnTo>
                  <a:pt x="374464" y="146837"/>
                </a:lnTo>
                <a:lnTo>
                  <a:pt x="360188" y="106746"/>
                </a:lnTo>
                <a:lnTo>
                  <a:pt x="337788" y="71374"/>
                </a:lnTo>
                <a:lnTo>
                  <a:pt x="308403" y="41867"/>
                </a:lnTo>
                <a:lnTo>
                  <a:pt x="273173" y="19372"/>
                </a:lnTo>
                <a:lnTo>
                  <a:pt x="233238" y="5034"/>
                </a:lnTo>
                <a:lnTo>
                  <a:pt x="189738" y="0"/>
                </a:lnTo>
                <a:close/>
              </a:path>
            </a:pathLst>
          </a:custGeom>
          <a:solidFill>
            <a:srgbClr val="009F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414766" y="1636013"/>
            <a:ext cx="21640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机器学习完善欺诈风险</a:t>
            </a:r>
            <a:r>
              <a:rPr sz="1400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模</a:t>
            </a:r>
            <a:r>
              <a:rPr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型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621268" y="2348483"/>
            <a:ext cx="1414272" cy="897636"/>
          </a:xfrm>
          <a:prstGeom prst="rect">
            <a:avLst/>
          </a:prstGeom>
          <a:blipFill>
            <a:blip r:embed="rId6" cstate="email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993760" y="1601215"/>
            <a:ext cx="16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icrosoft YaHei UI" panose="020B0503020204020204" charset="-122"/>
                <a:cs typeface="Microsoft YaHei UI" panose="020B0503020204020204" charset="-122"/>
              </a:rPr>
              <a:t>3</a:t>
            </a:r>
            <a:endParaRPr sz="1800">
              <a:latin typeface="Microsoft YaHei UI" panose="020B0503020204020204" charset="-122"/>
              <a:cs typeface="Microsoft YaHei UI" panose="020B0503020204020204" charset="-122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39890" y="2688717"/>
            <a:ext cx="1599565" cy="800735"/>
          </a:xfrm>
          <a:custGeom>
            <a:avLst/>
            <a:gdLst/>
            <a:ahLst/>
            <a:cxnLst/>
            <a:rect l="l" t="t" r="r" b="b"/>
            <a:pathLst>
              <a:path w="1599565" h="800735">
                <a:moveTo>
                  <a:pt x="150875" y="263271"/>
                </a:moveTo>
                <a:lnTo>
                  <a:pt x="0" y="349758"/>
                </a:lnTo>
                <a:lnTo>
                  <a:pt x="28955" y="400050"/>
                </a:lnTo>
                <a:lnTo>
                  <a:pt x="153924" y="328041"/>
                </a:lnTo>
                <a:lnTo>
                  <a:pt x="179450" y="313690"/>
                </a:lnTo>
                <a:lnTo>
                  <a:pt x="150875" y="263271"/>
                </a:lnTo>
                <a:close/>
              </a:path>
              <a:path w="1599565" h="800735">
                <a:moveTo>
                  <a:pt x="154022" y="328041"/>
                </a:moveTo>
                <a:lnTo>
                  <a:pt x="153796" y="328168"/>
                </a:lnTo>
                <a:lnTo>
                  <a:pt x="154022" y="328041"/>
                </a:lnTo>
                <a:close/>
              </a:path>
              <a:path w="1599565" h="800735">
                <a:moveTo>
                  <a:pt x="355473" y="152273"/>
                </a:moveTo>
                <a:lnTo>
                  <a:pt x="310387" y="175513"/>
                </a:lnTo>
                <a:lnTo>
                  <a:pt x="249174" y="208407"/>
                </a:lnTo>
                <a:lnTo>
                  <a:pt x="201675" y="234696"/>
                </a:lnTo>
                <a:lnTo>
                  <a:pt x="229742" y="285369"/>
                </a:lnTo>
                <a:lnTo>
                  <a:pt x="276884" y="259334"/>
                </a:lnTo>
                <a:lnTo>
                  <a:pt x="276732" y="259334"/>
                </a:lnTo>
                <a:lnTo>
                  <a:pt x="337565" y="226695"/>
                </a:lnTo>
                <a:lnTo>
                  <a:pt x="382015" y="203708"/>
                </a:lnTo>
                <a:lnTo>
                  <a:pt x="355473" y="152273"/>
                </a:lnTo>
                <a:close/>
              </a:path>
              <a:path w="1599565" h="800735">
                <a:moveTo>
                  <a:pt x="277113" y="259207"/>
                </a:moveTo>
                <a:lnTo>
                  <a:pt x="276732" y="259334"/>
                </a:lnTo>
                <a:lnTo>
                  <a:pt x="276884" y="259334"/>
                </a:lnTo>
                <a:lnTo>
                  <a:pt x="277113" y="259207"/>
                </a:lnTo>
                <a:close/>
              </a:path>
              <a:path w="1599565" h="800735">
                <a:moveTo>
                  <a:pt x="337674" y="226695"/>
                </a:moveTo>
                <a:lnTo>
                  <a:pt x="337184" y="226949"/>
                </a:lnTo>
                <a:lnTo>
                  <a:pt x="337674" y="226695"/>
                </a:lnTo>
                <a:close/>
              </a:path>
              <a:path w="1599565" h="800735">
                <a:moveTo>
                  <a:pt x="569086" y="55372"/>
                </a:moveTo>
                <a:lnTo>
                  <a:pt x="516254" y="76454"/>
                </a:lnTo>
                <a:lnTo>
                  <a:pt x="429767" y="115316"/>
                </a:lnTo>
                <a:lnTo>
                  <a:pt x="407924" y="125984"/>
                </a:lnTo>
                <a:lnTo>
                  <a:pt x="433069" y="178054"/>
                </a:lnTo>
                <a:lnTo>
                  <a:pt x="454522" y="167767"/>
                </a:lnTo>
                <a:lnTo>
                  <a:pt x="483234" y="154305"/>
                </a:lnTo>
                <a:lnTo>
                  <a:pt x="511301" y="141605"/>
                </a:lnTo>
                <a:lnTo>
                  <a:pt x="538691" y="129921"/>
                </a:lnTo>
                <a:lnTo>
                  <a:pt x="538479" y="129921"/>
                </a:lnTo>
                <a:lnTo>
                  <a:pt x="565543" y="118872"/>
                </a:lnTo>
                <a:lnTo>
                  <a:pt x="590041" y="109347"/>
                </a:lnTo>
                <a:lnTo>
                  <a:pt x="569086" y="55372"/>
                </a:lnTo>
                <a:close/>
              </a:path>
              <a:path w="1599565" h="800735">
                <a:moveTo>
                  <a:pt x="454786" y="167640"/>
                </a:moveTo>
                <a:lnTo>
                  <a:pt x="454405" y="167767"/>
                </a:lnTo>
                <a:lnTo>
                  <a:pt x="454786" y="167640"/>
                </a:lnTo>
                <a:close/>
              </a:path>
              <a:path w="1599565" h="800735">
                <a:moveTo>
                  <a:pt x="511387" y="141605"/>
                </a:moveTo>
                <a:lnTo>
                  <a:pt x="510793" y="141859"/>
                </a:lnTo>
                <a:lnTo>
                  <a:pt x="511387" y="141605"/>
                </a:lnTo>
                <a:close/>
              </a:path>
              <a:path w="1599565" h="800735">
                <a:moveTo>
                  <a:pt x="538987" y="129794"/>
                </a:moveTo>
                <a:lnTo>
                  <a:pt x="538479" y="129921"/>
                </a:lnTo>
                <a:lnTo>
                  <a:pt x="538691" y="129921"/>
                </a:lnTo>
                <a:lnTo>
                  <a:pt x="538987" y="129794"/>
                </a:lnTo>
                <a:close/>
              </a:path>
              <a:path w="1599565" h="800735">
                <a:moveTo>
                  <a:pt x="802131" y="0"/>
                </a:moveTo>
                <a:lnTo>
                  <a:pt x="754887" y="4318"/>
                </a:lnTo>
                <a:lnTo>
                  <a:pt x="704976" y="13462"/>
                </a:lnTo>
                <a:lnTo>
                  <a:pt x="653160" y="26924"/>
                </a:lnTo>
                <a:lnTo>
                  <a:pt x="624966" y="35560"/>
                </a:lnTo>
                <a:lnTo>
                  <a:pt x="643381" y="90424"/>
                </a:lnTo>
                <a:lnTo>
                  <a:pt x="644651" y="90043"/>
                </a:lnTo>
                <a:lnTo>
                  <a:pt x="669670" y="82296"/>
                </a:lnTo>
                <a:lnTo>
                  <a:pt x="669845" y="82296"/>
                </a:lnTo>
                <a:lnTo>
                  <a:pt x="693713" y="75819"/>
                </a:lnTo>
                <a:lnTo>
                  <a:pt x="693292" y="75819"/>
                </a:lnTo>
                <a:lnTo>
                  <a:pt x="717004" y="70104"/>
                </a:lnTo>
                <a:lnTo>
                  <a:pt x="718057" y="69850"/>
                </a:lnTo>
                <a:lnTo>
                  <a:pt x="718185" y="69850"/>
                </a:lnTo>
                <a:lnTo>
                  <a:pt x="740409" y="65405"/>
                </a:lnTo>
                <a:lnTo>
                  <a:pt x="739901" y="65405"/>
                </a:lnTo>
                <a:lnTo>
                  <a:pt x="763524" y="61595"/>
                </a:lnTo>
                <a:lnTo>
                  <a:pt x="764431" y="61595"/>
                </a:lnTo>
                <a:lnTo>
                  <a:pt x="784025" y="59309"/>
                </a:lnTo>
                <a:lnTo>
                  <a:pt x="783716" y="59309"/>
                </a:lnTo>
                <a:lnTo>
                  <a:pt x="785113" y="59182"/>
                </a:lnTo>
                <a:lnTo>
                  <a:pt x="785725" y="59182"/>
                </a:lnTo>
                <a:lnTo>
                  <a:pt x="805814" y="57912"/>
                </a:lnTo>
                <a:lnTo>
                  <a:pt x="802131" y="0"/>
                </a:lnTo>
                <a:close/>
              </a:path>
              <a:path w="1599565" h="800735">
                <a:moveTo>
                  <a:pt x="644708" y="90043"/>
                </a:moveTo>
                <a:lnTo>
                  <a:pt x="643889" y="90297"/>
                </a:lnTo>
                <a:lnTo>
                  <a:pt x="644708" y="90043"/>
                </a:lnTo>
                <a:close/>
              </a:path>
              <a:path w="1599565" h="800735">
                <a:moveTo>
                  <a:pt x="669845" y="82296"/>
                </a:moveTo>
                <a:lnTo>
                  <a:pt x="669670" y="82296"/>
                </a:lnTo>
                <a:lnTo>
                  <a:pt x="668908" y="82550"/>
                </a:lnTo>
                <a:lnTo>
                  <a:pt x="669845" y="82296"/>
                </a:lnTo>
                <a:close/>
              </a:path>
              <a:path w="1599565" h="800735">
                <a:moveTo>
                  <a:pt x="694181" y="75692"/>
                </a:moveTo>
                <a:lnTo>
                  <a:pt x="693292" y="75819"/>
                </a:lnTo>
                <a:lnTo>
                  <a:pt x="693713" y="75819"/>
                </a:lnTo>
                <a:lnTo>
                  <a:pt x="694181" y="75692"/>
                </a:lnTo>
                <a:close/>
              </a:path>
              <a:path w="1599565" h="800735">
                <a:moveTo>
                  <a:pt x="717438" y="69999"/>
                </a:moveTo>
                <a:lnTo>
                  <a:pt x="716914" y="70104"/>
                </a:lnTo>
                <a:lnTo>
                  <a:pt x="717438" y="69999"/>
                </a:lnTo>
                <a:close/>
              </a:path>
              <a:path w="1599565" h="800735">
                <a:moveTo>
                  <a:pt x="718185" y="69850"/>
                </a:moveTo>
                <a:lnTo>
                  <a:pt x="718057" y="69850"/>
                </a:lnTo>
                <a:lnTo>
                  <a:pt x="717438" y="69999"/>
                </a:lnTo>
                <a:lnTo>
                  <a:pt x="718185" y="69850"/>
                </a:lnTo>
                <a:close/>
              </a:path>
              <a:path w="1599565" h="800735">
                <a:moveTo>
                  <a:pt x="741044" y="65278"/>
                </a:moveTo>
                <a:lnTo>
                  <a:pt x="739901" y="65405"/>
                </a:lnTo>
                <a:lnTo>
                  <a:pt x="740409" y="65405"/>
                </a:lnTo>
                <a:lnTo>
                  <a:pt x="741044" y="65278"/>
                </a:lnTo>
                <a:close/>
              </a:path>
              <a:path w="1599565" h="800735">
                <a:moveTo>
                  <a:pt x="764431" y="61595"/>
                </a:moveTo>
                <a:lnTo>
                  <a:pt x="763524" y="61595"/>
                </a:lnTo>
                <a:lnTo>
                  <a:pt x="762253" y="61849"/>
                </a:lnTo>
                <a:lnTo>
                  <a:pt x="764431" y="61595"/>
                </a:lnTo>
                <a:close/>
              </a:path>
              <a:path w="1599565" h="800735">
                <a:moveTo>
                  <a:pt x="785113" y="59182"/>
                </a:moveTo>
                <a:lnTo>
                  <a:pt x="783716" y="59309"/>
                </a:lnTo>
                <a:lnTo>
                  <a:pt x="784390" y="59266"/>
                </a:lnTo>
                <a:lnTo>
                  <a:pt x="785113" y="59182"/>
                </a:lnTo>
                <a:close/>
              </a:path>
              <a:path w="1599565" h="800735">
                <a:moveTo>
                  <a:pt x="784390" y="59266"/>
                </a:moveTo>
                <a:lnTo>
                  <a:pt x="783716" y="59309"/>
                </a:lnTo>
                <a:lnTo>
                  <a:pt x="784025" y="59309"/>
                </a:lnTo>
                <a:lnTo>
                  <a:pt x="784390" y="59266"/>
                </a:lnTo>
                <a:close/>
              </a:path>
              <a:path w="1599565" h="800735">
                <a:moveTo>
                  <a:pt x="785725" y="59182"/>
                </a:moveTo>
                <a:lnTo>
                  <a:pt x="785113" y="59182"/>
                </a:lnTo>
                <a:lnTo>
                  <a:pt x="784390" y="59266"/>
                </a:lnTo>
                <a:lnTo>
                  <a:pt x="785725" y="59182"/>
                </a:lnTo>
                <a:close/>
              </a:path>
              <a:path w="1599565" h="800735">
                <a:moveTo>
                  <a:pt x="985882" y="135255"/>
                </a:moveTo>
                <a:lnTo>
                  <a:pt x="973074" y="135255"/>
                </a:lnTo>
                <a:lnTo>
                  <a:pt x="974089" y="136652"/>
                </a:lnTo>
                <a:lnTo>
                  <a:pt x="977010" y="141224"/>
                </a:lnTo>
                <a:lnTo>
                  <a:pt x="985882" y="135255"/>
                </a:lnTo>
                <a:close/>
              </a:path>
              <a:path w="1599565" h="800735">
                <a:moveTo>
                  <a:pt x="973411" y="135766"/>
                </a:moveTo>
                <a:lnTo>
                  <a:pt x="973995" y="136652"/>
                </a:lnTo>
                <a:lnTo>
                  <a:pt x="973411" y="135766"/>
                </a:lnTo>
                <a:close/>
              </a:path>
              <a:path w="1599565" h="800735">
                <a:moveTo>
                  <a:pt x="973074" y="135255"/>
                </a:moveTo>
                <a:lnTo>
                  <a:pt x="973411" y="135766"/>
                </a:lnTo>
                <a:lnTo>
                  <a:pt x="974089" y="136652"/>
                </a:lnTo>
                <a:lnTo>
                  <a:pt x="973074" y="135255"/>
                </a:lnTo>
                <a:close/>
              </a:path>
              <a:path w="1599565" h="800735">
                <a:moveTo>
                  <a:pt x="961190" y="119821"/>
                </a:moveTo>
                <a:lnTo>
                  <a:pt x="973411" y="135766"/>
                </a:lnTo>
                <a:lnTo>
                  <a:pt x="973074" y="135255"/>
                </a:lnTo>
                <a:lnTo>
                  <a:pt x="985882" y="135255"/>
                </a:lnTo>
                <a:lnTo>
                  <a:pt x="1007212" y="120904"/>
                </a:lnTo>
                <a:lnTo>
                  <a:pt x="962151" y="120904"/>
                </a:lnTo>
                <a:lnTo>
                  <a:pt x="961190" y="119821"/>
                </a:lnTo>
                <a:close/>
              </a:path>
              <a:path w="1599565" h="800735">
                <a:moveTo>
                  <a:pt x="960754" y="119253"/>
                </a:moveTo>
                <a:lnTo>
                  <a:pt x="961190" y="119821"/>
                </a:lnTo>
                <a:lnTo>
                  <a:pt x="962151" y="120904"/>
                </a:lnTo>
                <a:lnTo>
                  <a:pt x="960754" y="119253"/>
                </a:lnTo>
                <a:close/>
              </a:path>
              <a:path w="1599565" h="800735">
                <a:moveTo>
                  <a:pt x="1009665" y="119253"/>
                </a:moveTo>
                <a:lnTo>
                  <a:pt x="960754" y="119253"/>
                </a:lnTo>
                <a:lnTo>
                  <a:pt x="962151" y="120904"/>
                </a:lnTo>
                <a:lnTo>
                  <a:pt x="1007212" y="120904"/>
                </a:lnTo>
                <a:lnTo>
                  <a:pt x="1009665" y="119253"/>
                </a:lnTo>
                <a:close/>
              </a:path>
              <a:path w="1599565" h="800735">
                <a:moveTo>
                  <a:pt x="1022556" y="105029"/>
                </a:moveTo>
                <a:lnTo>
                  <a:pt x="948054" y="105029"/>
                </a:lnTo>
                <a:lnTo>
                  <a:pt x="949832" y="106934"/>
                </a:lnTo>
                <a:lnTo>
                  <a:pt x="961190" y="119821"/>
                </a:lnTo>
                <a:lnTo>
                  <a:pt x="960754" y="119253"/>
                </a:lnTo>
                <a:lnTo>
                  <a:pt x="1009665" y="119253"/>
                </a:lnTo>
                <a:lnTo>
                  <a:pt x="1025143" y="108838"/>
                </a:lnTo>
                <a:lnTo>
                  <a:pt x="1022556" y="105029"/>
                </a:lnTo>
                <a:close/>
              </a:path>
              <a:path w="1599565" h="800735">
                <a:moveTo>
                  <a:pt x="949308" y="106440"/>
                </a:moveTo>
                <a:lnTo>
                  <a:pt x="949746" y="106934"/>
                </a:lnTo>
                <a:lnTo>
                  <a:pt x="949308" y="106440"/>
                </a:lnTo>
                <a:close/>
              </a:path>
              <a:path w="1599565" h="800735">
                <a:moveTo>
                  <a:pt x="948054" y="105029"/>
                </a:moveTo>
                <a:lnTo>
                  <a:pt x="949308" y="106440"/>
                </a:lnTo>
                <a:lnTo>
                  <a:pt x="949832" y="106934"/>
                </a:lnTo>
                <a:lnTo>
                  <a:pt x="948054" y="105029"/>
                </a:lnTo>
                <a:close/>
              </a:path>
              <a:path w="1599565" h="800735">
                <a:moveTo>
                  <a:pt x="936045" y="93964"/>
                </a:moveTo>
                <a:lnTo>
                  <a:pt x="949308" y="106440"/>
                </a:lnTo>
                <a:lnTo>
                  <a:pt x="948054" y="105029"/>
                </a:lnTo>
                <a:lnTo>
                  <a:pt x="1022556" y="105029"/>
                </a:lnTo>
                <a:lnTo>
                  <a:pt x="1020571" y="102108"/>
                </a:lnTo>
                <a:lnTo>
                  <a:pt x="1014839" y="94615"/>
                </a:lnTo>
                <a:lnTo>
                  <a:pt x="936878" y="94615"/>
                </a:lnTo>
                <a:lnTo>
                  <a:pt x="936045" y="93964"/>
                </a:lnTo>
                <a:close/>
              </a:path>
              <a:path w="1599565" h="800735">
                <a:moveTo>
                  <a:pt x="934846" y="92837"/>
                </a:moveTo>
                <a:lnTo>
                  <a:pt x="936045" y="93964"/>
                </a:lnTo>
                <a:lnTo>
                  <a:pt x="936878" y="94615"/>
                </a:lnTo>
                <a:lnTo>
                  <a:pt x="934846" y="92837"/>
                </a:lnTo>
                <a:close/>
              </a:path>
              <a:path w="1599565" h="800735">
                <a:moveTo>
                  <a:pt x="1013478" y="92837"/>
                </a:moveTo>
                <a:lnTo>
                  <a:pt x="934846" y="92837"/>
                </a:lnTo>
                <a:lnTo>
                  <a:pt x="936878" y="94615"/>
                </a:lnTo>
                <a:lnTo>
                  <a:pt x="1014839" y="94615"/>
                </a:lnTo>
                <a:lnTo>
                  <a:pt x="1013478" y="92837"/>
                </a:lnTo>
                <a:close/>
              </a:path>
              <a:path w="1599565" h="800735">
                <a:moveTo>
                  <a:pt x="922885" y="83693"/>
                </a:moveTo>
                <a:lnTo>
                  <a:pt x="936045" y="93964"/>
                </a:lnTo>
                <a:lnTo>
                  <a:pt x="934846" y="92837"/>
                </a:lnTo>
                <a:lnTo>
                  <a:pt x="1013478" y="92837"/>
                </a:lnTo>
                <a:lnTo>
                  <a:pt x="1006968" y="84328"/>
                </a:lnTo>
                <a:lnTo>
                  <a:pt x="923925" y="84328"/>
                </a:lnTo>
                <a:lnTo>
                  <a:pt x="922885" y="83693"/>
                </a:lnTo>
                <a:close/>
              </a:path>
              <a:path w="1599565" h="800735">
                <a:moveTo>
                  <a:pt x="921257" y="82423"/>
                </a:moveTo>
                <a:lnTo>
                  <a:pt x="922885" y="83693"/>
                </a:lnTo>
                <a:lnTo>
                  <a:pt x="923925" y="84328"/>
                </a:lnTo>
                <a:lnTo>
                  <a:pt x="921257" y="82423"/>
                </a:lnTo>
                <a:close/>
              </a:path>
              <a:path w="1599565" h="800735">
                <a:moveTo>
                  <a:pt x="1005414" y="82423"/>
                </a:moveTo>
                <a:lnTo>
                  <a:pt x="921257" y="82423"/>
                </a:lnTo>
                <a:lnTo>
                  <a:pt x="923925" y="84328"/>
                </a:lnTo>
                <a:lnTo>
                  <a:pt x="1006968" y="84328"/>
                </a:lnTo>
                <a:lnTo>
                  <a:pt x="1006093" y="83185"/>
                </a:lnTo>
                <a:lnTo>
                  <a:pt x="1005414" y="82423"/>
                </a:lnTo>
                <a:close/>
              </a:path>
              <a:path w="1599565" h="800735">
                <a:moveTo>
                  <a:pt x="998057" y="74168"/>
                </a:moveTo>
                <a:lnTo>
                  <a:pt x="907287" y="74168"/>
                </a:lnTo>
                <a:lnTo>
                  <a:pt x="909446" y="75437"/>
                </a:lnTo>
                <a:lnTo>
                  <a:pt x="922885" y="83693"/>
                </a:lnTo>
                <a:lnTo>
                  <a:pt x="921257" y="82423"/>
                </a:lnTo>
                <a:lnTo>
                  <a:pt x="1005414" y="82423"/>
                </a:lnTo>
                <a:lnTo>
                  <a:pt x="998057" y="74168"/>
                </a:lnTo>
                <a:close/>
              </a:path>
              <a:path w="1599565" h="800735">
                <a:moveTo>
                  <a:pt x="909009" y="75219"/>
                </a:moveTo>
                <a:lnTo>
                  <a:pt x="909367" y="75437"/>
                </a:lnTo>
                <a:lnTo>
                  <a:pt x="909009" y="75219"/>
                </a:lnTo>
                <a:close/>
              </a:path>
              <a:path w="1599565" h="800735">
                <a:moveTo>
                  <a:pt x="907287" y="74168"/>
                </a:moveTo>
                <a:lnTo>
                  <a:pt x="909009" y="75219"/>
                </a:lnTo>
                <a:lnTo>
                  <a:pt x="909446" y="75437"/>
                </a:lnTo>
                <a:lnTo>
                  <a:pt x="907287" y="74168"/>
                </a:lnTo>
                <a:close/>
              </a:path>
              <a:path w="1599565" h="800735">
                <a:moveTo>
                  <a:pt x="995340" y="71120"/>
                </a:moveTo>
                <a:lnTo>
                  <a:pt x="900810" y="71120"/>
                </a:lnTo>
                <a:lnTo>
                  <a:pt x="902461" y="71882"/>
                </a:lnTo>
                <a:lnTo>
                  <a:pt x="909009" y="75219"/>
                </a:lnTo>
                <a:lnTo>
                  <a:pt x="907287" y="74168"/>
                </a:lnTo>
                <a:lnTo>
                  <a:pt x="998057" y="74168"/>
                </a:lnTo>
                <a:lnTo>
                  <a:pt x="995340" y="71120"/>
                </a:lnTo>
                <a:close/>
              </a:path>
              <a:path w="1599565" h="800735">
                <a:moveTo>
                  <a:pt x="901721" y="71575"/>
                </a:moveTo>
                <a:lnTo>
                  <a:pt x="902334" y="71882"/>
                </a:lnTo>
                <a:lnTo>
                  <a:pt x="901721" y="71575"/>
                </a:lnTo>
                <a:close/>
              </a:path>
              <a:path w="1599565" h="800735">
                <a:moveTo>
                  <a:pt x="900810" y="71120"/>
                </a:moveTo>
                <a:lnTo>
                  <a:pt x="901721" y="71575"/>
                </a:lnTo>
                <a:lnTo>
                  <a:pt x="902461" y="71882"/>
                </a:lnTo>
                <a:lnTo>
                  <a:pt x="900810" y="71120"/>
                </a:lnTo>
                <a:close/>
              </a:path>
              <a:path w="1599565" h="800735">
                <a:moveTo>
                  <a:pt x="893835" y="68307"/>
                </a:moveTo>
                <a:lnTo>
                  <a:pt x="901721" y="71575"/>
                </a:lnTo>
                <a:lnTo>
                  <a:pt x="900810" y="71120"/>
                </a:lnTo>
                <a:lnTo>
                  <a:pt x="995340" y="71120"/>
                </a:lnTo>
                <a:lnTo>
                  <a:pt x="993302" y="68834"/>
                </a:lnTo>
                <a:lnTo>
                  <a:pt x="895350" y="68834"/>
                </a:lnTo>
                <a:lnTo>
                  <a:pt x="893835" y="68307"/>
                </a:lnTo>
                <a:close/>
              </a:path>
              <a:path w="1599565" h="800735">
                <a:moveTo>
                  <a:pt x="893571" y="68199"/>
                </a:moveTo>
                <a:lnTo>
                  <a:pt x="893835" y="68307"/>
                </a:lnTo>
                <a:lnTo>
                  <a:pt x="895350" y="68834"/>
                </a:lnTo>
                <a:lnTo>
                  <a:pt x="893571" y="68199"/>
                </a:lnTo>
                <a:close/>
              </a:path>
              <a:path w="1599565" h="800735">
                <a:moveTo>
                  <a:pt x="992736" y="68199"/>
                </a:moveTo>
                <a:lnTo>
                  <a:pt x="893571" y="68199"/>
                </a:lnTo>
                <a:lnTo>
                  <a:pt x="895350" y="68834"/>
                </a:lnTo>
                <a:lnTo>
                  <a:pt x="993302" y="68834"/>
                </a:lnTo>
                <a:lnTo>
                  <a:pt x="992736" y="68199"/>
                </a:lnTo>
                <a:close/>
              </a:path>
              <a:path w="1599565" h="800735">
                <a:moveTo>
                  <a:pt x="887458" y="66093"/>
                </a:moveTo>
                <a:lnTo>
                  <a:pt x="893835" y="68307"/>
                </a:lnTo>
                <a:lnTo>
                  <a:pt x="893571" y="68199"/>
                </a:lnTo>
                <a:lnTo>
                  <a:pt x="992736" y="68199"/>
                </a:lnTo>
                <a:lnTo>
                  <a:pt x="991038" y="66294"/>
                </a:lnTo>
                <a:lnTo>
                  <a:pt x="888237" y="66294"/>
                </a:lnTo>
                <a:lnTo>
                  <a:pt x="887458" y="66093"/>
                </a:lnTo>
                <a:close/>
              </a:path>
              <a:path w="1599565" h="800735">
                <a:moveTo>
                  <a:pt x="886205" y="65659"/>
                </a:moveTo>
                <a:lnTo>
                  <a:pt x="887458" y="66093"/>
                </a:lnTo>
                <a:lnTo>
                  <a:pt x="888237" y="66294"/>
                </a:lnTo>
                <a:lnTo>
                  <a:pt x="886205" y="65659"/>
                </a:lnTo>
                <a:close/>
              </a:path>
              <a:path w="1599565" h="800735">
                <a:moveTo>
                  <a:pt x="990473" y="65659"/>
                </a:moveTo>
                <a:lnTo>
                  <a:pt x="886205" y="65659"/>
                </a:lnTo>
                <a:lnTo>
                  <a:pt x="888237" y="66294"/>
                </a:lnTo>
                <a:lnTo>
                  <a:pt x="991038" y="66294"/>
                </a:lnTo>
                <a:lnTo>
                  <a:pt x="990473" y="65659"/>
                </a:lnTo>
                <a:close/>
              </a:path>
              <a:path w="1599565" h="800735">
                <a:moveTo>
                  <a:pt x="879136" y="63957"/>
                </a:moveTo>
                <a:lnTo>
                  <a:pt x="887458" y="66093"/>
                </a:lnTo>
                <a:lnTo>
                  <a:pt x="886205" y="65659"/>
                </a:lnTo>
                <a:lnTo>
                  <a:pt x="990473" y="65659"/>
                </a:lnTo>
                <a:lnTo>
                  <a:pt x="988998" y="64262"/>
                </a:lnTo>
                <a:lnTo>
                  <a:pt x="880744" y="64262"/>
                </a:lnTo>
                <a:lnTo>
                  <a:pt x="879136" y="63957"/>
                </a:lnTo>
                <a:close/>
              </a:path>
              <a:path w="1599565" h="800735">
                <a:moveTo>
                  <a:pt x="878839" y="63881"/>
                </a:moveTo>
                <a:lnTo>
                  <a:pt x="879136" y="63957"/>
                </a:lnTo>
                <a:lnTo>
                  <a:pt x="880744" y="64262"/>
                </a:lnTo>
                <a:lnTo>
                  <a:pt x="878839" y="63881"/>
                </a:lnTo>
                <a:close/>
              </a:path>
              <a:path w="1599565" h="800735">
                <a:moveTo>
                  <a:pt x="988596" y="63881"/>
                </a:moveTo>
                <a:lnTo>
                  <a:pt x="878839" y="63881"/>
                </a:lnTo>
                <a:lnTo>
                  <a:pt x="880744" y="64262"/>
                </a:lnTo>
                <a:lnTo>
                  <a:pt x="988998" y="64262"/>
                </a:lnTo>
                <a:lnTo>
                  <a:pt x="988596" y="63881"/>
                </a:lnTo>
                <a:close/>
              </a:path>
              <a:path w="1599565" h="800735">
                <a:moveTo>
                  <a:pt x="861838" y="60678"/>
                </a:moveTo>
                <a:lnTo>
                  <a:pt x="879136" y="63957"/>
                </a:lnTo>
                <a:lnTo>
                  <a:pt x="878839" y="63881"/>
                </a:lnTo>
                <a:lnTo>
                  <a:pt x="988596" y="63881"/>
                </a:lnTo>
                <a:lnTo>
                  <a:pt x="985378" y="60833"/>
                </a:lnTo>
                <a:lnTo>
                  <a:pt x="863345" y="60833"/>
                </a:lnTo>
                <a:lnTo>
                  <a:pt x="861838" y="60678"/>
                </a:lnTo>
                <a:close/>
              </a:path>
              <a:path w="1599565" h="800735">
                <a:moveTo>
                  <a:pt x="861313" y="60579"/>
                </a:moveTo>
                <a:lnTo>
                  <a:pt x="861838" y="60678"/>
                </a:lnTo>
                <a:lnTo>
                  <a:pt x="863345" y="60833"/>
                </a:lnTo>
                <a:lnTo>
                  <a:pt x="861313" y="60579"/>
                </a:lnTo>
                <a:close/>
              </a:path>
              <a:path w="1599565" h="800735">
                <a:moveTo>
                  <a:pt x="985110" y="60579"/>
                </a:moveTo>
                <a:lnTo>
                  <a:pt x="861313" y="60579"/>
                </a:lnTo>
                <a:lnTo>
                  <a:pt x="863345" y="60833"/>
                </a:lnTo>
                <a:lnTo>
                  <a:pt x="985378" y="60833"/>
                </a:lnTo>
                <a:lnTo>
                  <a:pt x="985110" y="60579"/>
                </a:lnTo>
                <a:close/>
              </a:path>
              <a:path w="1599565" h="800735">
                <a:moveTo>
                  <a:pt x="865251" y="2794"/>
                </a:moveTo>
                <a:lnTo>
                  <a:pt x="858392" y="60325"/>
                </a:lnTo>
                <a:lnTo>
                  <a:pt x="861838" y="60678"/>
                </a:lnTo>
                <a:lnTo>
                  <a:pt x="861313" y="60579"/>
                </a:lnTo>
                <a:lnTo>
                  <a:pt x="985110" y="60579"/>
                </a:lnTo>
                <a:lnTo>
                  <a:pt x="955420" y="35687"/>
                </a:lnTo>
                <a:lnTo>
                  <a:pt x="915034" y="14350"/>
                </a:lnTo>
                <a:lnTo>
                  <a:pt x="871219" y="3429"/>
                </a:lnTo>
                <a:lnTo>
                  <a:pt x="865251" y="2794"/>
                </a:lnTo>
                <a:close/>
              </a:path>
              <a:path w="1599565" h="800735">
                <a:moveTo>
                  <a:pt x="1108355" y="283972"/>
                </a:moveTo>
                <a:lnTo>
                  <a:pt x="1046860" y="283972"/>
                </a:lnTo>
                <a:lnTo>
                  <a:pt x="1065021" y="334645"/>
                </a:lnTo>
                <a:lnTo>
                  <a:pt x="1068324" y="344805"/>
                </a:lnTo>
                <a:lnTo>
                  <a:pt x="1123314" y="326390"/>
                </a:lnTo>
                <a:lnTo>
                  <a:pt x="1119631" y="315468"/>
                </a:lnTo>
                <a:lnTo>
                  <a:pt x="1108355" y="283972"/>
                </a:lnTo>
                <a:close/>
              </a:path>
              <a:path w="1599565" h="800735">
                <a:moveTo>
                  <a:pt x="1064767" y="334137"/>
                </a:moveTo>
                <a:lnTo>
                  <a:pt x="1064937" y="334645"/>
                </a:lnTo>
                <a:lnTo>
                  <a:pt x="1064767" y="334137"/>
                </a:lnTo>
                <a:close/>
              </a:path>
              <a:path w="1599565" h="800735">
                <a:moveTo>
                  <a:pt x="1099693" y="260096"/>
                </a:moveTo>
                <a:lnTo>
                  <a:pt x="1037589" y="260096"/>
                </a:lnTo>
                <a:lnTo>
                  <a:pt x="1047114" y="284734"/>
                </a:lnTo>
                <a:lnTo>
                  <a:pt x="1046860" y="283972"/>
                </a:lnTo>
                <a:lnTo>
                  <a:pt x="1108355" y="283972"/>
                </a:lnTo>
                <a:lnTo>
                  <a:pt x="1101216" y="264033"/>
                </a:lnTo>
                <a:lnTo>
                  <a:pt x="1099693" y="260096"/>
                </a:lnTo>
                <a:close/>
              </a:path>
              <a:path w="1599565" h="800735">
                <a:moveTo>
                  <a:pt x="1081164" y="213868"/>
                </a:moveTo>
                <a:lnTo>
                  <a:pt x="1017777" y="213868"/>
                </a:lnTo>
                <a:lnTo>
                  <a:pt x="1028191" y="237236"/>
                </a:lnTo>
                <a:lnTo>
                  <a:pt x="1037716" y="260604"/>
                </a:lnTo>
                <a:lnTo>
                  <a:pt x="1037589" y="260096"/>
                </a:lnTo>
                <a:lnTo>
                  <a:pt x="1099693" y="260096"/>
                </a:lnTo>
                <a:lnTo>
                  <a:pt x="1091437" y="238760"/>
                </a:lnTo>
                <a:lnTo>
                  <a:pt x="1081164" y="213868"/>
                </a:lnTo>
                <a:close/>
              </a:path>
              <a:path w="1599565" h="800735">
                <a:moveTo>
                  <a:pt x="1027810" y="236474"/>
                </a:moveTo>
                <a:lnTo>
                  <a:pt x="1028123" y="237236"/>
                </a:lnTo>
                <a:lnTo>
                  <a:pt x="1027810" y="236474"/>
                </a:lnTo>
                <a:close/>
              </a:path>
              <a:path w="1599565" h="800735">
                <a:moveTo>
                  <a:pt x="1071556" y="192278"/>
                </a:moveTo>
                <a:lnTo>
                  <a:pt x="1007236" y="192278"/>
                </a:lnTo>
                <a:lnTo>
                  <a:pt x="1007744" y="193294"/>
                </a:lnTo>
                <a:lnTo>
                  <a:pt x="1018158" y="214757"/>
                </a:lnTo>
                <a:lnTo>
                  <a:pt x="1017777" y="213868"/>
                </a:lnTo>
                <a:lnTo>
                  <a:pt x="1081164" y="213868"/>
                </a:lnTo>
                <a:lnTo>
                  <a:pt x="1071556" y="192278"/>
                </a:lnTo>
                <a:close/>
              </a:path>
              <a:path w="1599565" h="800735">
                <a:moveTo>
                  <a:pt x="1007598" y="193021"/>
                </a:moveTo>
                <a:lnTo>
                  <a:pt x="1007730" y="193294"/>
                </a:lnTo>
                <a:lnTo>
                  <a:pt x="1007598" y="193021"/>
                </a:lnTo>
                <a:close/>
              </a:path>
              <a:path w="1599565" h="800735">
                <a:moveTo>
                  <a:pt x="1056258" y="161162"/>
                </a:moveTo>
                <a:lnTo>
                  <a:pt x="1005077" y="188341"/>
                </a:lnTo>
                <a:lnTo>
                  <a:pt x="1007598" y="193021"/>
                </a:lnTo>
                <a:lnTo>
                  <a:pt x="1007236" y="192278"/>
                </a:lnTo>
                <a:lnTo>
                  <a:pt x="1071556" y="192278"/>
                </a:lnTo>
                <a:lnTo>
                  <a:pt x="1070482" y="189865"/>
                </a:lnTo>
                <a:lnTo>
                  <a:pt x="1059052" y="166497"/>
                </a:lnTo>
                <a:lnTo>
                  <a:pt x="1056258" y="161162"/>
                </a:lnTo>
                <a:close/>
              </a:path>
              <a:path w="1599565" h="800735">
                <a:moveTo>
                  <a:pt x="1141602" y="381635"/>
                </a:moveTo>
                <a:lnTo>
                  <a:pt x="1086611" y="399542"/>
                </a:lnTo>
                <a:lnTo>
                  <a:pt x="1106551" y="461010"/>
                </a:lnTo>
                <a:lnTo>
                  <a:pt x="1114805" y="485521"/>
                </a:lnTo>
                <a:lnTo>
                  <a:pt x="1123187" y="509524"/>
                </a:lnTo>
                <a:lnTo>
                  <a:pt x="1131569" y="532765"/>
                </a:lnTo>
                <a:lnTo>
                  <a:pt x="1140332" y="555244"/>
                </a:lnTo>
                <a:lnTo>
                  <a:pt x="1144777" y="565785"/>
                </a:lnTo>
                <a:lnTo>
                  <a:pt x="1198117" y="543306"/>
                </a:lnTo>
                <a:lnTo>
                  <a:pt x="1194241" y="533908"/>
                </a:lnTo>
                <a:lnTo>
                  <a:pt x="1185671" y="512063"/>
                </a:lnTo>
                <a:lnTo>
                  <a:pt x="1177854" y="490347"/>
                </a:lnTo>
                <a:lnTo>
                  <a:pt x="1169587" y="466852"/>
                </a:lnTo>
                <a:lnTo>
                  <a:pt x="1169627" y="466725"/>
                </a:lnTo>
                <a:lnTo>
                  <a:pt x="1161627" y="442849"/>
                </a:lnTo>
                <a:lnTo>
                  <a:pt x="1153540" y="418084"/>
                </a:lnTo>
                <a:lnTo>
                  <a:pt x="1141602" y="381635"/>
                </a:lnTo>
                <a:close/>
              </a:path>
              <a:path w="1599565" h="800735">
                <a:moveTo>
                  <a:pt x="1193927" y="533146"/>
                </a:moveTo>
                <a:lnTo>
                  <a:pt x="1194180" y="533908"/>
                </a:lnTo>
                <a:lnTo>
                  <a:pt x="1193927" y="533146"/>
                </a:lnTo>
                <a:close/>
              </a:path>
              <a:path w="1599565" h="800735">
                <a:moveTo>
                  <a:pt x="1185696" y="512063"/>
                </a:moveTo>
                <a:lnTo>
                  <a:pt x="1185926" y="512699"/>
                </a:lnTo>
                <a:lnTo>
                  <a:pt x="1185696" y="512063"/>
                </a:lnTo>
                <a:close/>
              </a:path>
              <a:path w="1599565" h="800735">
                <a:moveTo>
                  <a:pt x="1177670" y="489838"/>
                </a:moveTo>
                <a:lnTo>
                  <a:pt x="1177798" y="490347"/>
                </a:lnTo>
                <a:lnTo>
                  <a:pt x="1177670" y="489838"/>
                </a:lnTo>
                <a:close/>
              </a:path>
              <a:path w="1599565" h="800735">
                <a:moveTo>
                  <a:pt x="1169627" y="466725"/>
                </a:moveTo>
                <a:lnTo>
                  <a:pt x="1169669" y="466852"/>
                </a:lnTo>
                <a:lnTo>
                  <a:pt x="1169627" y="466725"/>
                </a:lnTo>
                <a:close/>
              </a:path>
              <a:path w="1599565" h="800735">
                <a:moveTo>
                  <a:pt x="1161541" y="442595"/>
                </a:moveTo>
                <a:lnTo>
                  <a:pt x="1161541" y="442849"/>
                </a:lnTo>
                <a:lnTo>
                  <a:pt x="1161541" y="442595"/>
                </a:lnTo>
                <a:close/>
              </a:path>
              <a:path w="1599565" h="800735">
                <a:moveTo>
                  <a:pt x="1221485" y="592201"/>
                </a:moveTo>
                <a:lnTo>
                  <a:pt x="1171448" y="621284"/>
                </a:lnTo>
                <a:lnTo>
                  <a:pt x="1178940" y="634238"/>
                </a:lnTo>
                <a:lnTo>
                  <a:pt x="1190116" y="650748"/>
                </a:lnTo>
                <a:lnTo>
                  <a:pt x="1227962" y="689483"/>
                </a:lnTo>
                <a:lnTo>
                  <a:pt x="1265174" y="715137"/>
                </a:lnTo>
                <a:lnTo>
                  <a:pt x="1303274" y="733298"/>
                </a:lnTo>
                <a:lnTo>
                  <a:pt x="1321180" y="739267"/>
                </a:lnTo>
                <a:lnTo>
                  <a:pt x="1337563" y="683641"/>
                </a:lnTo>
                <a:lnTo>
                  <a:pt x="1332864" y="682371"/>
                </a:lnTo>
                <a:lnTo>
                  <a:pt x="1333168" y="682371"/>
                </a:lnTo>
                <a:lnTo>
                  <a:pt x="1324417" y="679323"/>
                </a:lnTo>
                <a:lnTo>
                  <a:pt x="1322958" y="678815"/>
                </a:lnTo>
                <a:lnTo>
                  <a:pt x="1323100" y="678815"/>
                </a:lnTo>
                <a:lnTo>
                  <a:pt x="1314936" y="675513"/>
                </a:lnTo>
                <a:lnTo>
                  <a:pt x="1314703" y="675513"/>
                </a:lnTo>
                <a:lnTo>
                  <a:pt x="1313052" y="674751"/>
                </a:lnTo>
                <a:lnTo>
                  <a:pt x="1304827" y="670687"/>
                </a:lnTo>
                <a:lnTo>
                  <a:pt x="1304670" y="670687"/>
                </a:lnTo>
                <a:lnTo>
                  <a:pt x="1294891" y="665353"/>
                </a:lnTo>
                <a:lnTo>
                  <a:pt x="1293494" y="664591"/>
                </a:lnTo>
                <a:lnTo>
                  <a:pt x="1284927" y="659384"/>
                </a:lnTo>
                <a:lnTo>
                  <a:pt x="1283461" y="658495"/>
                </a:lnTo>
                <a:lnTo>
                  <a:pt x="1274853" y="652526"/>
                </a:lnTo>
                <a:lnTo>
                  <a:pt x="1273555" y="651637"/>
                </a:lnTo>
                <a:lnTo>
                  <a:pt x="1263650" y="644017"/>
                </a:lnTo>
                <a:lnTo>
                  <a:pt x="1255395" y="637032"/>
                </a:lnTo>
                <a:lnTo>
                  <a:pt x="1255140" y="637032"/>
                </a:lnTo>
                <a:lnTo>
                  <a:pt x="1253108" y="635127"/>
                </a:lnTo>
                <a:lnTo>
                  <a:pt x="1253258" y="635127"/>
                </a:lnTo>
                <a:lnTo>
                  <a:pt x="1246479" y="628269"/>
                </a:lnTo>
                <a:lnTo>
                  <a:pt x="1246251" y="628269"/>
                </a:lnTo>
                <a:lnTo>
                  <a:pt x="1244345" y="626110"/>
                </a:lnTo>
                <a:lnTo>
                  <a:pt x="1244519" y="626110"/>
                </a:lnTo>
                <a:lnTo>
                  <a:pt x="1237593" y="617474"/>
                </a:lnTo>
                <a:lnTo>
                  <a:pt x="1235963" y="615442"/>
                </a:lnTo>
                <a:lnTo>
                  <a:pt x="1236121" y="615442"/>
                </a:lnTo>
                <a:lnTo>
                  <a:pt x="1228606" y="604266"/>
                </a:lnTo>
                <a:lnTo>
                  <a:pt x="1228470" y="604266"/>
                </a:lnTo>
                <a:lnTo>
                  <a:pt x="1221485" y="592201"/>
                </a:lnTo>
                <a:close/>
              </a:path>
              <a:path w="1599565" h="800735">
                <a:moveTo>
                  <a:pt x="1334218" y="682736"/>
                </a:moveTo>
                <a:close/>
              </a:path>
              <a:path w="1599565" h="800735">
                <a:moveTo>
                  <a:pt x="1333168" y="682371"/>
                </a:moveTo>
                <a:lnTo>
                  <a:pt x="1332864" y="682371"/>
                </a:lnTo>
                <a:lnTo>
                  <a:pt x="1334218" y="682736"/>
                </a:lnTo>
                <a:lnTo>
                  <a:pt x="1333168" y="682371"/>
                </a:lnTo>
                <a:close/>
              </a:path>
              <a:path w="1599565" h="800735">
                <a:moveTo>
                  <a:pt x="1322958" y="678815"/>
                </a:moveTo>
                <a:lnTo>
                  <a:pt x="1324355" y="679323"/>
                </a:lnTo>
                <a:lnTo>
                  <a:pt x="1323975" y="679168"/>
                </a:lnTo>
                <a:lnTo>
                  <a:pt x="1322958" y="678815"/>
                </a:lnTo>
                <a:close/>
              </a:path>
              <a:path w="1599565" h="800735">
                <a:moveTo>
                  <a:pt x="1323975" y="679168"/>
                </a:moveTo>
                <a:lnTo>
                  <a:pt x="1324355" y="679323"/>
                </a:lnTo>
                <a:lnTo>
                  <a:pt x="1323975" y="679168"/>
                </a:lnTo>
                <a:close/>
              </a:path>
              <a:path w="1599565" h="800735">
                <a:moveTo>
                  <a:pt x="1323100" y="678815"/>
                </a:moveTo>
                <a:lnTo>
                  <a:pt x="1322958" y="678815"/>
                </a:lnTo>
                <a:lnTo>
                  <a:pt x="1323975" y="679168"/>
                </a:lnTo>
                <a:lnTo>
                  <a:pt x="1323100" y="678815"/>
                </a:lnTo>
                <a:close/>
              </a:path>
              <a:path w="1599565" h="800735">
                <a:moveTo>
                  <a:pt x="1313052" y="674751"/>
                </a:moveTo>
                <a:lnTo>
                  <a:pt x="1314703" y="675513"/>
                </a:lnTo>
                <a:lnTo>
                  <a:pt x="1313584" y="674966"/>
                </a:lnTo>
                <a:lnTo>
                  <a:pt x="1313052" y="674751"/>
                </a:lnTo>
                <a:close/>
              </a:path>
              <a:path w="1599565" h="800735">
                <a:moveTo>
                  <a:pt x="1313584" y="674966"/>
                </a:moveTo>
                <a:lnTo>
                  <a:pt x="1314703" y="675513"/>
                </a:lnTo>
                <a:lnTo>
                  <a:pt x="1314936" y="675513"/>
                </a:lnTo>
                <a:lnTo>
                  <a:pt x="1313584" y="674966"/>
                </a:lnTo>
                <a:close/>
              </a:path>
              <a:path w="1599565" h="800735">
                <a:moveTo>
                  <a:pt x="1313144" y="674751"/>
                </a:moveTo>
                <a:lnTo>
                  <a:pt x="1313584" y="674966"/>
                </a:lnTo>
                <a:lnTo>
                  <a:pt x="1313144" y="674751"/>
                </a:lnTo>
                <a:close/>
              </a:path>
              <a:path w="1599565" h="800735">
                <a:moveTo>
                  <a:pt x="1303527" y="670052"/>
                </a:moveTo>
                <a:lnTo>
                  <a:pt x="1304670" y="670687"/>
                </a:lnTo>
                <a:lnTo>
                  <a:pt x="1304827" y="670687"/>
                </a:lnTo>
                <a:lnTo>
                  <a:pt x="1303527" y="670052"/>
                </a:lnTo>
                <a:close/>
              </a:path>
              <a:path w="1599565" h="800735">
                <a:moveTo>
                  <a:pt x="1293634" y="664667"/>
                </a:moveTo>
                <a:lnTo>
                  <a:pt x="1294764" y="665353"/>
                </a:lnTo>
                <a:lnTo>
                  <a:pt x="1293634" y="664667"/>
                </a:lnTo>
                <a:close/>
              </a:path>
              <a:path w="1599565" h="800735">
                <a:moveTo>
                  <a:pt x="1293509" y="664591"/>
                </a:moveTo>
                <a:close/>
              </a:path>
              <a:path w="1599565" h="800735">
                <a:moveTo>
                  <a:pt x="1283461" y="658495"/>
                </a:moveTo>
                <a:lnTo>
                  <a:pt x="1284858" y="659384"/>
                </a:lnTo>
                <a:lnTo>
                  <a:pt x="1284332" y="659023"/>
                </a:lnTo>
                <a:lnTo>
                  <a:pt x="1283461" y="658495"/>
                </a:lnTo>
                <a:close/>
              </a:path>
              <a:path w="1599565" h="800735">
                <a:moveTo>
                  <a:pt x="1284332" y="659023"/>
                </a:moveTo>
                <a:lnTo>
                  <a:pt x="1284858" y="659384"/>
                </a:lnTo>
                <a:lnTo>
                  <a:pt x="1284332" y="659023"/>
                </a:lnTo>
                <a:close/>
              </a:path>
              <a:path w="1599565" h="800735">
                <a:moveTo>
                  <a:pt x="1283561" y="658495"/>
                </a:moveTo>
                <a:lnTo>
                  <a:pt x="1284332" y="659023"/>
                </a:lnTo>
                <a:lnTo>
                  <a:pt x="1283561" y="658495"/>
                </a:lnTo>
                <a:close/>
              </a:path>
              <a:path w="1599565" h="800735">
                <a:moveTo>
                  <a:pt x="1274581" y="652340"/>
                </a:moveTo>
                <a:lnTo>
                  <a:pt x="1274826" y="652526"/>
                </a:lnTo>
                <a:lnTo>
                  <a:pt x="1274581" y="652340"/>
                </a:lnTo>
                <a:close/>
              </a:path>
              <a:path w="1599565" h="800735">
                <a:moveTo>
                  <a:pt x="1273658" y="651637"/>
                </a:moveTo>
                <a:lnTo>
                  <a:pt x="1274581" y="652340"/>
                </a:lnTo>
                <a:lnTo>
                  <a:pt x="1273658" y="651637"/>
                </a:lnTo>
                <a:close/>
              </a:path>
              <a:path w="1599565" h="800735">
                <a:moveTo>
                  <a:pt x="1263776" y="644017"/>
                </a:moveTo>
                <a:lnTo>
                  <a:pt x="1264538" y="644652"/>
                </a:lnTo>
                <a:lnTo>
                  <a:pt x="1263776" y="644017"/>
                </a:lnTo>
                <a:close/>
              </a:path>
              <a:path w="1599565" h="800735">
                <a:moveTo>
                  <a:pt x="1253108" y="635127"/>
                </a:moveTo>
                <a:lnTo>
                  <a:pt x="1255140" y="637032"/>
                </a:lnTo>
                <a:lnTo>
                  <a:pt x="1253954" y="635831"/>
                </a:lnTo>
                <a:lnTo>
                  <a:pt x="1253108" y="635127"/>
                </a:lnTo>
                <a:close/>
              </a:path>
              <a:path w="1599565" h="800735">
                <a:moveTo>
                  <a:pt x="1253954" y="635831"/>
                </a:moveTo>
                <a:lnTo>
                  <a:pt x="1255140" y="637032"/>
                </a:lnTo>
                <a:lnTo>
                  <a:pt x="1255395" y="637032"/>
                </a:lnTo>
                <a:lnTo>
                  <a:pt x="1253954" y="635831"/>
                </a:lnTo>
                <a:close/>
              </a:path>
              <a:path w="1599565" h="800735">
                <a:moveTo>
                  <a:pt x="1253258" y="635127"/>
                </a:moveTo>
                <a:lnTo>
                  <a:pt x="1253108" y="635127"/>
                </a:lnTo>
                <a:lnTo>
                  <a:pt x="1253954" y="635831"/>
                </a:lnTo>
                <a:lnTo>
                  <a:pt x="1253258" y="635127"/>
                </a:lnTo>
                <a:close/>
              </a:path>
              <a:path w="1599565" h="800735">
                <a:moveTo>
                  <a:pt x="1244345" y="626110"/>
                </a:moveTo>
                <a:lnTo>
                  <a:pt x="1246251" y="628269"/>
                </a:lnTo>
                <a:lnTo>
                  <a:pt x="1245266" y="627040"/>
                </a:lnTo>
                <a:lnTo>
                  <a:pt x="1244345" y="626110"/>
                </a:lnTo>
                <a:close/>
              </a:path>
              <a:path w="1599565" h="800735">
                <a:moveTo>
                  <a:pt x="1245266" y="627040"/>
                </a:moveTo>
                <a:lnTo>
                  <a:pt x="1246251" y="628269"/>
                </a:lnTo>
                <a:lnTo>
                  <a:pt x="1246479" y="628269"/>
                </a:lnTo>
                <a:lnTo>
                  <a:pt x="1245266" y="627040"/>
                </a:lnTo>
                <a:close/>
              </a:path>
              <a:path w="1599565" h="800735">
                <a:moveTo>
                  <a:pt x="1244519" y="626110"/>
                </a:moveTo>
                <a:lnTo>
                  <a:pt x="1244345" y="626110"/>
                </a:lnTo>
                <a:lnTo>
                  <a:pt x="1245266" y="627040"/>
                </a:lnTo>
                <a:lnTo>
                  <a:pt x="1244519" y="626110"/>
                </a:lnTo>
                <a:close/>
              </a:path>
              <a:path w="1599565" h="800735">
                <a:moveTo>
                  <a:pt x="1235963" y="615442"/>
                </a:moveTo>
                <a:lnTo>
                  <a:pt x="1237487" y="617474"/>
                </a:lnTo>
                <a:lnTo>
                  <a:pt x="1236939" y="616658"/>
                </a:lnTo>
                <a:lnTo>
                  <a:pt x="1235963" y="615442"/>
                </a:lnTo>
                <a:close/>
              </a:path>
              <a:path w="1599565" h="800735">
                <a:moveTo>
                  <a:pt x="1236939" y="616658"/>
                </a:moveTo>
                <a:lnTo>
                  <a:pt x="1237487" y="617474"/>
                </a:lnTo>
                <a:lnTo>
                  <a:pt x="1236939" y="616658"/>
                </a:lnTo>
                <a:close/>
              </a:path>
              <a:path w="1599565" h="800735">
                <a:moveTo>
                  <a:pt x="1236121" y="615442"/>
                </a:moveTo>
                <a:lnTo>
                  <a:pt x="1235963" y="615442"/>
                </a:lnTo>
                <a:lnTo>
                  <a:pt x="1236939" y="616658"/>
                </a:lnTo>
                <a:lnTo>
                  <a:pt x="1236121" y="615442"/>
                </a:lnTo>
                <a:close/>
              </a:path>
              <a:path w="1599565" h="800735">
                <a:moveTo>
                  <a:pt x="1227630" y="602813"/>
                </a:moveTo>
                <a:lnTo>
                  <a:pt x="1228470" y="604266"/>
                </a:lnTo>
                <a:lnTo>
                  <a:pt x="1228606" y="604266"/>
                </a:lnTo>
                <a:lnTo>
                  <a:pt x="1227630" y="602813"/>
                </a:lnTo>
                <a:close/>
              </a:path>
              <a:path w="1599565" h="800735">
                <a:moveTo>
                  <a:pt x="1227588" y="602742"/>
                </a:moveTo>
                <a:close/>
              </a:path>
              <a:path w="1599565" h="800735">
                <a:moveTo>
                  <a:pt x="1584605" y="680974"/>
                </a:moveTo>
                <a:lnTo>
                  <a:pt x="1454403" y="680974"/>
                </a:lnTo>
                <a:lnTo>
                  <a:pt x="1467484" y="737362"/>
                </a:lnTo>
                <a:lnTo>
                  <a:pt x="1441131" y="743443"/>
                </a:lnTo>
                <a:lnTo>
                  <a:pt x="1458594" y="800735"/>
                </a:lnTo>
                <a:lnTo>
                  <a:pt x="1584605" y="680974"/>
                </a:lnTo>
                <a:close/>
              </a:path>
              <a:path w="1599565" h="800735">
                <a:moveTo>
                  <a:pt x="1387855" y="691388"/>
                </a:moveTo>
                <a:lnTo>
                  <a:pt x="1385061" y="749173"/>
                </a:lnTo>
                <a:lnTo>
                  <a:pt x="1392681" y="749554"/>
                </a:lnTo>
                <a:lnTo>
                  <a:pt x="1419605" y="748411"/>
                </a:lnTo>
                <a:lnTo>
                  <a:pt x="1441131" y="743443"/>
                </a:lnTo>
                <a:lnTo>
                  <a:pt x="1425342" y="691642"/>
                </a:lnTo>
                <a:lnTo>
                  <a:pt x="1391665" y="691642"/>
                </a:lnTo>
                <a:lnTo>
                  <a:pt x="1392916" y="691586"/>
                </a:lnTo>
                <a:lnTo>
                  <a:pt x="1387855" y="691388"/>
                </a:lnTo>
                <a:close/>
              </a:path>
              <a:path w="1599565" h="800735">
                <a:moveTo>
                  <a:pt x="1454403" y="680974"/>
                </a:moveTo>
                <a:lnTo>
                  <a:pt x="1424210" y="687928"/>
                </a:lnTo>
                <a:lnTo>
                  <a:pt x="1441131" y="743443"/>
                </a:lnTo>
                <a:lnTo>
                  <a:pt x="1467484" y="737362"/>
                </a:lnTo>
                <a:lnTo>
                  <a:pt x="1454403" y="680974"/>
                </a:lnTo>
                <a:close/>
              </a:path>
              <a:path w="1599565" h="800735">
                <a:moveTo>
                  <a:pt x="1392916" y="691586"/>
                </a:moveTo>
                <a:lnTo>
                  <a:pt x="1391665" y="691642"/>
                </a:lnTo>
                <a:lnTo>
                  <a:pt x="1394332" y="691642"/>
                </a:lnTo>
                <a:lnTo>
                  <a:pt x="1392916" y="691586"/>
                </a:lnTo>
                <a:close/>
              </a:path>
              <a:path w="1599565" h="800735">
                <a:moveTo>
                  <a:pt x="1412015" y="690737"/>
                </a:moveTo>
                <a:lnTo>
                  <a:pt x="1392916" y="691586"/>
                </a:lnTo>
                <a:lnTo>
                  <a:pt x="1394332" y="691642"/>
                </a:lnTo>
                <a:lnTo>
                  <a:pt x="1425342" y="691642"/>
                </a:lnTo>
                <a:lnTo>
                  <a:pt x="1425264" y="691388"/>
                </a:lnTo>
                <a:lnTo>
                  <a:pt x="1409191" y="691388"/>
                </a:lnTo>
                <a:lnTo>
                  <a:pt x="1412015" y="690737"/>
                </a:lnTo>
                <a:close/>
              </a:path>
              <a:path w="1599565" h="800735">
                <a:moveTo>
                  <a:pt x="1414526" y="690626"/>
                </a:moveTo>
                <a:lnTo>
                  <a:pt x="1412015" y="690737"/>
                </a:lnTo>
                <a:lnTo>
                  <a:pt x="1409191" y="691388"/>
                </a:lnTo>
                <a:lnTo>
                  <a:pt x="1414526" y="690626"/>
                </a:lnTo>
                <a:close/>
              </a:path>
              <a:path w="1599565" h="800735">
                <a:moveTo>
                  <a:pt x="1425032" y="690626"/>
                </a:moveTo>
                <a:lnTo>
                  <a:pt x="1414526" y="690626"/>
                </a:lnTo>
                <a:lnTo>
                  <a:pt x="1409191" y="691388"/>
                </a:lnTo>
                <a:lnTo>
                  <a:pt x="1425264" y="691388"/>
                </a:lnTo>
                <a:lnTo>
                  <a:pt x="1425032" y="690626"/>
                </a:lnTo>
                <a:close/>
              </a:path>
              <a:path w="1599565" h="800735">
                <a:moveTo>
                  <a:pt x="1424210" y="687928"/>
                </a:moveTo>
                <a:lnTo>
                  <a:pt x="1412015" y="690737"/>
                </a:lnTo>
                <a:lnTo>
                  <a:pt x="1414526" y="690626"/>
                </a:lnTo>
                <a:lnTo>
                  <a:pt x="1425032" y="690626"/>
                </a:lnTo>
                <a:lnTo>
                  <a:pt x="1424210" y="687928"/>
                </a:lnTo>
                <a:close/>
              </a:path>
              <a:path w="1599565" h="800735">
                <a:moveTo>
                  <a:pt x="1407921" y="634492"/>
                </a:moveTo>
                <a:lnTo>
                  <a:pt x="1424210" y="687928"/>
                </a:lnTo>
                <a:lnTo>
                  <a:pt x="1454403" y="680974"/>
                </a:lnTo>
                <a:lnTo>
                  <a:pt x="1584605" y="680974"/>
                </a:lnTo>
                <a:lnTo>
                  <a:pt x="1599437" y="666877"/>
                </a:lnTo>
                <a:lnTo>
                  <a:pt x="1407921" y="634492"/>
                </a:lnTo>
                <a:close/>
              </a:path>
            </a:pathLst>
          </a:custGeom>
          <a:solidFill>
            <a:srgbClr val="0094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01184" y="2010155"/>
            <a:ext cx="1655445" cy="1656714"/>
          </a:xfrm>
          <a:custGeom>
            <a:avLst/>
            <a:gdLst/>
            <a:ahLst/>
            <a:cxnLst/>
            <a:rect l="l" t="t" r="r" b="b"/>
            <a:pathLst>
              <a:path w="1655445" h="1656714">
                <a:moveTo>
                  <a:pt x="827531" y="0"/>
                </a:moveTo>
                <a:lnTo>
                  <a:pt x="778904" y="1406"/>
                </a:lnTo>
                <a:lnTo>
                  <a:pt x="731016" y="5572"/>
                </a:lnTo>
                <a:lnTo>
                  <a:pt x="683947" y="12421"/>
                </a:lnTo>
                <a:lnTo>
                  <a:pt x="637774" y="21875"/>
                </a:lnTo>
                <a:lnTo>
                  <a:pt x="592573" y="33857"/>
                </a:lnTo>
                <a:lnTo>
                  <a:pt x="548423" y="48288"/>
                </a:lnTo>
                <a:lnTo>
                  <a:pt x="505402" y="65091"/>
                </a:lnTo>
                <a:lnTo>
                  <a:pt x="463587" y="84188"/>
                </a:lnTo>
                <a:lnTo>
                  <a:pt x="423055" y="105502"/>
                </a:lnTo>
                <a:lnTo>
                  <a:pt x="383884" y="128955"/>
                </a:lnTo>
                <a:lnTo>
                  <a:pt x="346152" y="154469"/>
                </a:lnTo>
                <a:lnTo>
                  <a:pt x="309936" y="181966"/>
                </a:lnTo>
                <a:lnTo>
                  <a:pt x="275314" y="211370"/>
                </a:lnTo>
                <a:lnTo>
                  <a:pt x="242363" y="242601"/>
                </a:lnTo>
                <a:lnTo>
                  <a:pt x="211162" y="275583"/>
                </a:lnTo>
                <a:lnTo>
                  <a:pt x="181786" y="310238"/>
                </a:lnTo>
                <a:lnTo>
                  <a:pt x="154316" y="346488"/>
                </a:lnTo>
                <a:lnTo>
                  <a:pt x="128827" y="384255"/>
                </a:lnTo>
                <a:lnTo>
                  <a:pt x="105397" y="423462"/>
                </a:lnTo>
                <a:lnTo>
                  <a:pt x="84104" y="464031"/>
                </a:lnTo>
                <a:lnTo>
                  <a:pt x="65025" y="505884"/>
                </a:lnTo>
                <a:lnTo>
                  <a:pt x="48239" y="548944"/>
                </a:lnTo>
                <a:lnTo>
                  <a:pt x="33823" y="593133"/>
                </a:lnTo>
                <a:lnTo>
                  <a:pt x="21853" y="638373"/>
                </a:lnTo>
                <a:lnTo>
                  <a:pt x="12409" y="684587"/>
                </a:lnTo>
                <a:lnTo>
                  <a:pt x="5566" y="731697"/>
                </a:lnTo>
                <a:lnTo>
                  <a:pt x="1404" y="779625"/>
                </a:lnTo>
                <a:lnTo>
                  <a:pt x="0" y="828294"/>
                </a:lnTo>
                <a:lnTo>
                  <a:pt x="1404" y="876962"/>
                </a:lnTo>
                <a:lnTo>
                  <a:pt x="5566" y="924890"/>
                </a:lnTo>
                <a:lnTo>
                  <a:pt x="12409" y="972000"/>
                </a:lnTo>
                <a:lnTo>
                  <a:pt x="21853" y="1018214"/>
                </a:lnTo>
                <a:lnTo>
                  <a:pt x="33823" y="1063454"/>
                </a:lnTo>
                <a:lnTo>
                  <a:pt x="48239" y="1107643"/>
                </a:lnTo>
                <a:lnTo>
                  <a:pt x="65025" y="1150703"/>
                </a:lnTo>
                <a:lnTo>
                  <a:pt x="84104" y="1192556"/>
                </a:lnTo>
                <a:lnTo>
                  <a:pt x="105397" y="1233125"/>
                </a:lnTo>
                <a:lnTo>
                  <a:pt x="128827" y="1272332"/>
                </a:lnTo>
                <a:lnTo>
                  <a:pt x="154316" y="1310099"/>
                </a:lnTo>
                <a:lnTo>
                  <a:pt x="181786" y="1346349"/>
                </a:lnTo>
                <a:lnTo>
                  <a:pt x="211162" y="1381004"/>
                </a:lnTo>
                <a:lnTo>
                  <a:pt x="242363" y="1413986"/>
                </a:lnTo>
                <a:lnTo>
                  <a:pt x="275314" y="1445217"/>
                </a:lnTo>
                <a:lnTo>
                  <a:pt x="309936" y="1474621"/>
                </a:lnTo>
                <a:lnTo>
                  <a:pt x="346152" y="1502118"/>
                </a:lnTo>
                <a:lnTo>
                  <a:pt x="383884" y="1527632"/>
                </a:lnTo>
                <a:lnTo>
                  <a:pt x="423055" y="1551085"/>
                </a:lnTo>
                <a:lnTo>
                  <a:pt x="463587" y="1572399"/>
                </a:lnTo>
                <a:lnTo>
                  <a:pt x="505402" y="1591496"/>
                </a:lnTo>
                <a:lnTo>
                  <a:pt x="548423" y="1608299"/>
                </a:lnTo>
                <a:lnTo>
                  <a:pt x="592573" y="1622730"/>
                </a:lnTo>
                <a:lnTo>
                  <a:pt x="637774" y="1634712"/>
                </a:lnTo>
                <a:lnTo>
                  <a:pt x="683947" y="1644166"/>
                </a:lnTo>
                <a:lnTo>
                  <a:pt x="731016" y="1651015"/>
                </a:lnTo>
                <a:lnTo>
                  <a:pt x="778904" y="1655181"/>
                </a:lnTo>
                <a:lnTo>
                  <a:pt x="827531" y="1656588"/>
                </a:lnTo>
                <a:lnTo>
                  <a:pt x="876159" y="1655181"/>
                </a:lnTo>
                <a:lnTo>
                  <a:pt x="924047" y="1651015"/>
                </a:lnTo>
                <a:lnTo>
                  <a:pt x="971116" y="1644166"/>
                </a:lnTo>
                <a:lnTo>
                  <a:pt x="1017289" y="1634712"/>
                </a:lnTo>
                <a:lnTo>
                  <a:pt x="1062490" y="1622730"/>
                </a:lnTo>
                <a:lnTo>
                  <a:pt x="1106640" y="1608299"/>
                </a:lnTo>
                <a:lnTo>
                  <a:pt x="1149661" y="1591496"/>
                </a:lnTo>
                <a:lnTo>
                  <a:pt x="1191476" y="1572399"/>
                </a:lnTo>
                <a:lnTo>
                  <a:pt x="1232008" y="1551085"/>
                </a:lnTo>
                <a:lnTo>
                  <a:pt x="1271179" y="1527632"/>
                </a:lnTo>
                <a:lnTo>
                  <a:pt x="1308911" y="1502118"/>
                </a:lnTo>
                <a:lnTo>
                  <a:pt x="1345127" y="1474621"/>
                </a:lnTo>
                <a:lnTo>
                  <a:pt x="1379749" y="1445217"/>
                </a:lnTo>
                <a:lnTo>
                  <a:pt x="1412700" y="1413986"/>
                </a:lnTo>
                <a:lnTo>
                  <a:pt x="1443901" y="1381004"/>
                </a:lnTo>
                <a:lnTo>
                  <a:pt x="1473277" y="1346349"/>
                </a:lnTo>
                <a:lnTo>
                  <a:pt x="1500747" y="1310099"/>
                </a:lnTo>
                <a:lnTo>
                  <a:pt x="1526236" y="1272332"/>
                </a:lnTo>
                <a:lnTo>
                  <a:pt x="1549666" y="1233125"/>
                </a:lnTo>
                <a:lnTo>
                  <a:pt x="1570959" y="1192556"/>
                </a:lnTo>
                <a:lnTo>
                  <a:pt x="1590038" y="1150703"/>
                </a:lnTo>
                <a:lnTo>
                  <a:pt x="1606824" y="1107643"/>
                </a:lnTo>
                <a:lnTo>
                  <a:pt x="1621240" y="1063454"/>
                </a:lnTo>
                <a:lnTo>
                  <a:pt x="1633210" y="1018214"/>
                </a:lnTo>
                <a:lnTo>
                  <a:pt x="1642654" y="972000"/>
                </a:lnTo>
                <a:lnTo>
                  <a:pt x="1649497" y="924890"/>
                </a:lnTo>
                <a:lnTo>
                  <a:pt x="1653659" y="876962"/>
                </a:lnTo>
                <a:lnTo>
                  <a:pt x="1655064" y="828294"/>
                </a:lnTo>
                <a:lnTo>
                  <a:pt x="1653659" y="779625"/>
                </a:lnTo>
                <a:lnTo>
                  <a:pt x="1649497" y="731697"/>
                </a:lnTo>
                <a:lnTo>
                  <a:pt x="1642654" y="684587"/>
                </a:lnTo>
                <a:lnTo>
                  <a:pt x="1633210" y="638373"/>
                </a:lnTo>
                <a:lnTo>
                  <a:pt x="1621240" y="593133"/>
                </a:lnTo>
                <a:lnTo>
                  <a:pt x="1606824" y="548944"/>
                </a:lnTo>
                <a:lnTo>
                  <a:pt x="1590038" y="505884"/>
                </a:lnTo>
                <a:lnTo>
                  <a:pt x="1570959" y="464031"/>
                </a:lnTo>
                <a:lnTo>
                  <a:pt x="1549666" y="423462"/>
                </a:lnTo>
                <a:lnTo>
                  <a:pt x="1526236" y="384255"/>
                </a:lnTo>
                <a:lnTo>
                  <a:pt x="1500747" y="346488"/>
                </a:lnTo>
                <a:lnTo>
                  <a:pt x="1473277" y="310238"/>
                </a:lnTo>
                <a:lnTo>
                  <a:pt x="1443901" y="275583"/>
                </a:lnTo>
                <a:lnTo>
                  <a:pt x="1412700" y="242601"/>
                </a:lnTo>
                <a:lnTo>
                  <a:pt x="1379749" y="211370"/>
                </a:lnTo>
                <a:lnTo>
                  <a:pt x="1345127" y="181966"/>
                </a:lnTo>
                <a:lnTo>
                  <a:pt x="1308911" y="154469"/>
                </a:lnTo>
                <a:lnTo>
                  <a:pt x="1271179" y="128955"/>
                </a:lnTo>
                <a:lnTo>
                  <a:pt x="1232008" y="105502"/>
                </a:lnTo>
                <a:lnTo>
                  <a:pt x="1191476" y="84188"/>
                </a:lnTo>
                <a:lnTo>
                  <a:pt x="1149661" y="65091"/>
                </a:lnTo>
                <a:lnTo>
                  <a:pt x="1106640" y="48288"/>
                </a:lnTo>
                <a:lnTo>
                  <a:pt x="1062490" y="33857"/>
                </a:lnTo>
                <a:lnTo>
                  <a:pt x="1017289" y="21875"/>
                </a:lnTo>
                <a:lnTo>
                  <a:pt x="971116" y="12421"/>
                </a:lnTo>
                <a:lnTo>
                  <a:pt x="924047" y="5572"/>
                </a:lnTo>
                <a:lnTo>
                  <a:pt x="876159" y="1406"/>
                </a:lnTo>
                <a:lnTo>
                  <a:pt x="827531" y="0"/>
                </a:lnTo>
                <a:close/>
              </a:path>
            </a:pathLst>
          </a:custGeom>
          <a:solidFill>
            <a:srgbClr val="404040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23409" y="2022855"/>
            <a:ext cx="1655445" cy="1656714"/>
          </a:xfrm>
          <a:custGeom>
            <a:avLst/>
            <a:gdLst/>
            <a:ahLst/>
            <a:cxnLst/>
            <a:rect l="l" t="t" r="r" b="b"/>
            <a:pathLst>
              <a:path w="1655445" h="1656714">
                <a:moveTo>
                  <a:pt x="0" y="828294"/>
                </a:moveTo>
                <a:lnTo>
                  <a:pt x="1404" y="779625"/>
                </a:lnTo>
                <a:lnTo>
                  <a:pt x="5566" y="731697"/>
                </a:lnTo>
                <a:lnTo>
                  <a:pt x="12409" y="684587"/>
                </a:lnTo>
                <a:lnTo>
                  <a:pt x="21853" y="638373"/>
                </a:lnTo>
                <a:lnTo>
                  <a:pt x="33823" y="593133"/>
                </a:lnTo>
                <a:lnTo>
                  <a:pt x="48239" y="548944"/>
                </a:lnTo>
                <a:lnTo>
                  <a:pt x="65025" y="505884"/>
                </a:lnTo>
                <a:lnTo>
                  <a:pt x="84104" y="464031"/>
                </a:lnTo>
                <a:lnTo>
                  <a:pt x="105397" y="423462"/>
                </a:lnTo>
                <a:lnTo>
                  <a:pt x="128827" y="384255"/>
                </a:lnTo>
                <a:lnTo>
                  <a:pt x="154316" y="346488"/>
                </a:lnTo>
                <a:lnTo>
                  <a:pt x="181786" y="310238"/>
                </a:lnTo>
                <a:lnTo>
                  <a:pt x="211162" y="275583"/>
                </a:lnTo>
                <a:lnTo>
                  <a:pt x="242363" y="242601"/>
                </a:lnTo>
                <a:lnTo>
                  <a:pt x="275314" y="211370"/>
                </a:lnTo>
                <a:lnTo>
                  <a:pt x="309936" y="181966"/>
                </a:lnTo>
                <a:lnTo>
                  <a:pt x="346152" y="154469"/>
                </a:lnTo>
                <a:lnTo>
                  <a:pt x="383884" y="128955"/>
                </a:lnTo>
                <a:lnTo>
                  <a:pt x="423055" y="105502"/>
                </a:lnTo>
                <a:lnTo>
                  <a:pt x="463587" y="84188"/>
                </a:lnTo>
                <a:lnTo>
                  <a:pt x="505402" y="65091"/>
                </a:lnTo>
                <a:lnTo>
                  <a:pt x="548423" y="48288"/>
                </a:lnTo>
                <a:lnTo>
                  <a:pt x="592573" y="33857"/>
                </a:lnTo>
                <a:lnTo>
                  <a:pt x="637774" y="21875"/>
                </a:lnTo>
                <a:lnTo>
                  <a:pt x="683947" y="12421"/>
                </a:lnTo>
                <a:lnTo>
                  <a:pt x="731016" y="5572"/>
                </a:lnTo>
                <a:lnTo>
                  <a:pt x="778904" y="1406"/>
                </a:lnTo>
                <a:lnTo>
                  <a:pt x="827531" y="0"/>
                </a:lnTo>
                <a:lnTo>
                  <a:pt x="876159" y="1406"/>
                </a:lnTo>
                <a:lnTo>
                  <a:pt x="924047" y="5572"/>
                </a:lnTo>
                <a:lnTo>
                  <a:pt x="971116" y="12421"/>
                </a:lnTo>
                <a:lnTo>
                  <a:pt x="1017289" y="21875"/>
                </a:lnTo>
                <a:lnTo>
                  <a:pt x="1062490" y="33857"/>
                </a:lnTo>
                <a:lnTo>
                  <a:pt x="1106640" y="48288"/>
                </a:lnTo>
                <a:lnTo>
                  <a:pt x="1149661" y="65091"/>
                </a:lnTo>
                <a:lnTo>
                  <a:pt x="1191476" y="84188"/>
                </a:lnTo>
                <a:lnTo>
                  <a:pt x="1232008" y="105502"/>
                </a:lnTo>
                <a:lnTo>
                  <a:pt x="1271179" y="128955"/>
                </a:lnTo>
                <a:lnTo>
                  <a:pt x="1308911" y="154469"/>
                </a:lnTo>
                <a:lnTo>
                  <a:pt x="1345127" y="181966"/>
                </a:lnTo>
                <a:lnTo>
                  <a:pt x="1379749" y="211370"/>
                </a:lnTo>
                <a:lnTo>
                  <a:pt x="1412700" y="242601"/>
                </a:lnTo>
                <a:lnTo>
                  <a:pt x="1443901" y="275583"/>
                </a:lnTo>
                <a:lnTo>
                  <a:pt x="1473277" y="310238"/>
                </a:lnTo>
                <a:lnTo>
                  <a:pt x="1500747" y="346488"/>
                </a:lnTo>
                <a:lnTo>
                  <a:pt x="1526236" y="384255"/>
                </a:lnTo>
                <a:lnTo>
                  <a:pt x="1549666" y="423462"/>
                </a:lnTo>
                <a:lnTo>
                  <a:pt x="1570959" y="464031"/>
                </a:lnTo>
                <a:lnTo>
                  <a:pt x="1590038" y="505884"/>
                </a:lnTo>
                <a:lnTo>
                  <a:pt x="1606824" y="548944"/>
                </a:lnTo>
                <a:lnTo>
                  <a:pt x="1621240" y="593133"/>
                </a:lnTo>
                <a:lnTo>
                  <a:pt x="1633210" y="638373"/>
                </a:lnTo>
                <a:lnTo>
                  <a:pt x="1642654" y="684587"/>
                </a:lnTo>
                <a:lnTo>
                  <a:pt x="1649497" y="731697"/>
                </a:lnTo>
                <a:lnTo>
                  <a:pt x="1653659" y="779625"/>
                </a:lnTo>
                <a:lnTo>
                  <a:pt x="1655064" y="828294"/>
                </a:lnTo>
                <a:lnTo>
                  <a:pt x="1653659" y="876962"/>
                </a:lnTo>
                <a:lnTo>
                  <a:pt x="1649497" y="924890"/>
                </a:lnTo>
                <a:lnTo>
                  <a:pt x="1642654" y="972000"/>
                </a:lnTo>
                <a:lnTo>
                  <a:pt x="1633210" y="1018214"/>
                </a:lnTo>
                <a:lnTo>
                  <a:pt x="1621240" y="1063454"/>
                </a:lnTo>
                <a:lnTo>
                  <a:pt x="1606824" y="1107643"/>
                </a:lnTo>
                <a:lnTo>
                  <a:pt x="1590038" y="1150703"/>
                </a:lnTo>
                <a:lnTo>
                  <a:pt x="1570959" y="1192556"/>
                </a:lnTo>
                <a:lnTo>
                  <a:pt x="1549666" y="1233125"/>
                </a:lnTo>
                <a:lnTo>
                  <a:pt x="1526236" y="1272332"/>
                </a:lnTo>
                <a:lnTo>
                  <a:pt x="1500747" y="1310099"/>
                </a:lnTo>
                <a:lnTo>
                  <a:pt x="1473277" y="1346349"/>
                </a:lnTo>
                <a:lnTo>
                  <a:pt x="1443901" y="1381004"/>
                </a:lnTo>
                <a:lnTo>
                  <a:pt x="1412700" y="1413986"/>
                </a:lnTo>
                <a:lnTo>
                  <a:pt x="1379749" y="1445217"/>
                </a:lnTo>
                <a:lnTo>
                  <a:pt x="1345127" y="1474621"/>
                </a:lnTo>
                <a:lnTo>
                  <a:pt x="1308911" y="1502118"/>
                </a:lnTo>
                <a:lnTo>
                  <a:pt x="1271179" y="1527632"/>
                </a:lnTo>
                <a:lnTo>
                  <a:pt x="1232008" y="1551085"/>
                </a:lnTo>
                <a:lnTo>
                  <a:pt x="1191476" y="1572399"/>
                </a:lnTo>
                <a:lnTo>
                  <a:pt x="1149661" y="1591496"/>
                </a:lnTo>
                <a:lnTo>
                  <a:pt x="1106640" y="1608299"/>
                </a:lnTo>
                <a:lnTo>
                  <a:pt x="1062490" y="1622730"/>
                </a:lnTo>
                <a:lnTo>
                  <a:pt x="1017289" y="1634712"/>
                </a:lnTo>
                <a:lnTo>
                  <a:pt x="971116" y="1644166"/>
                </a:lnTo>
                <a:lnTo>
                  <a:pt x="924047" y="1651015"/>
                </a:lnTo>
                <a:lnTo>
                  <a:pt x="876159" y="1655181"/>
                </a:lnTo>
                <a:lnTo>
                  <a:pt x="827531" y="1656588"/>
                </a:lnTo>
                <a:lnTo>
                  <a:pt x="778904" y="1655181"/>
                </a:lnTo>
                <a:lnTo>
                  <a:pt x="731016" y="1651015"/>
                </a:lnTo>
                <a:lnTo>
                  <a:pt x="683947" y="1644166"/>
                </a:lnTo>
                <a:lnTo>
                  <a:pt x="637774" y="1634712"/>
                </a:lnTo>
                <a:lnTo>
                  <a:pt x="592573" y="1622730"/>
                </a:lnTo>
                <a:lnTo>
                  <a:pt x="548423" y="1608299"/>
                </a:lnTo>
                <a:lnTo>
                  <a:pt x="505402" y="1591496"/>
                </a:lnTo>
                <a:lnTo>
                  <a:pt x="463587" y="1572399"/>
                </a:lnTo>
                <a:lnTo>
                  <a:pt x="423055" y="1551085"/>
                </a:lnTo>
                <a:lnTo>
                  <a:pt x="383884" y="1527632"/>
                </a:lnTo>
                <a:lnTo>
                  <a:pt x="346152" y="1502118"/>
                </a:lnTo>
                <a:lnTo>
                  <a:pt x="309936" y="1474621"/>
                </a:lnTo>
                <a:lnTo>
                  <a:pt x="275314" y="1445217"/>
                </a:lnTo>
                <a:lnTo>
                  <a:pt x="242363" y="1413986"/>
                </a:lnTo>
                <a:lnTo>
                  <a:pt x="211162" y="1381004"/>
                </a:lnTo>
                <a:lnTo>
                  <a:pt x="181786" y="1346349"/>
                </a:lnTo>
                <a:lnTo>
                  <a:pt x="154316" y="1310099"/>
                </a:lnTo>
                <a:lnTo>
                  <a:pt x="128827" y="1272332"/>
                </a:lnTo>
                <a:lnTo>
                  <a:pt x="105397" y="1233125"/>
                </a:lnTo>
                <a:lnTo>
                  <a:pt x="84104" y="1192556"/>
                </a:lnTo>
                <a:lnTo>
                  <a:pt x="65025" y="1150703"/>
                </a:lnTo>
                <a:lnTo>
                  <a:pt x="48239" y="1107643"/>
                </a:lnTo>
                <a:lnTo>
                  <a:pt x="33823" y="1063454"/>
                </a:lnTo>
                <a:lnTo>
                  <a:pt x="21853" y="1018214"/>
                </a:lnTo>
                <a:lnTo>
                  <a:pt x="12409" y="972000"/>
                </a:lnTo>
                <a:lnTo>
                  <a:pt x="5566" y="924890"/>
                </a:lnTo>
                <a:lnTo>
                  <a:pt x="1404" y="876962"/>
                </a:lnTo>
                <a:lnTo>
                  <a:pt x="0" y="828294"/>
                </a:lnTo>
                <a:close/>
              </a:path>
            </a:pathLst>
          </a:custGeom>
          <a:ln w="57911">
            <a:solidFill>
              <a:srgbClr val="0094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546592" y="1953767"/>
            <a:ext cx="1656714" cy="1656714"/>
          </a:xfrm>
          <a:custGeom>
            <a:avLst/>
            <a:gdLst/>
            <a:ahLst/>
            <a:cxnLst/>
            <a:rect l="l" t="t" r="r" b="b"/>
            <a:pathLst>
              <a:path w="1656715" h="1656714">
                <a:moveTo>
                  <a:pt x="828293" y="0"/>
                </a:moveTo>
                <a:lnTo>
                  <a:pt x="779625" y="1406"/>
                </a:lnTo>
                <a:lnTo>
                  <a:pt x="731697" y="5572"/>
                </a:lnTo>
                <a:lnTo>
                  <a:pt x="684587" y="12421"/>
                </a:lnTo>
                <a:lnTo>
                  <a:pt x="638373" y="21875"/>
                </a:lnTo>
                <a:lnTo>
                  <a:pt x="593133" y="33857"/>
                </a:lnTo>
                <a:lnTo>
                  <a:pt x="548944" y="48288"/>
                </a:lnTo>
                <a:lnTo>
                  <a:pt x="505884" y="65091"/>
                </a:lnTo>
                <a:lnTo>
                  <a:pt x="464031" y="84188"/>
                </a:lnTo>
                <a:lnTo>
                  <a:pt x="423462" y="105502"/>
                </a:lnTo>
                <a:lnTo>
                  <a:pt x="384255" y="128955"/>
                </a:lnTo>
                <a:lnTo>
                  <a:pt x="346488" y="154469"/>
                </a:lnTo>
                <a:lnTo>
                  <a:pt x="310238" y="181966"/>
                </a:lnTo>
                <a:lnTo>
                  <a:pt x="275583" y="211370"/>
                </a:lnTo>
                <a:lnTo>
                  <a:pt x="242601" y="242601"/>
                </a:lnTo>
                <a:lnTo>
                  <a:pt x="211370" y="275583"/>
                </a:lnTo>
                <a:lnTo>
                  <a:pt x="181966" y="310238"/>
                </a:lnTo>
                <a:lnTo>
                  <a:pt x="154469" y="346488"/>
                </a:lnTo>
                <a:lnTo>
                  <a:pt x="128955" y="384255"/>
                </a:lnTo>
                <a:lnTo>
                  <a:pt x="105502" y="423462"/>
                </a:lnTo>
                <a:lnTo>
                  <a:pt x="84188" y="464031"/>
                </a:lnTo>
                <a:lnTo>
                  <a:pt x="65091" y="505884"/>
                </a:lnTo>
                <a:lnTo>
                  <a:pt x="48288" y="548944"/>
                </a:lnTo>
                <a:lnTo>
                  <a:pt x="33857" y="593133"/>
                </a:lnTo>
                <a:lnTo>
                  <a:pt x="21875" y="638373"/>
                </a:lnTo>
                <a:lnTo>
                  <a:pt x="12421" y="684587"/>
                </a:lnTo>
                <a:lnTo>
                  <a:pt x="5572" y="731697"/>
                </a:lnTo>
                <a:lnTo>
                  <a:pt x="1406" y="779625"/>
                </a:lnTo>
                <a:lnTo>
                  <a:pt x="0" y="828294"/>
                </a:lnTo>
                <a:lnTo>
                  <a:pt x="1406" y="876962"/>
                </a:lnTo>
                <a:lnTo>
                  <a:pt x="5572" y="924890"/>
                </a:lnTo>
                <a:lnTo>
                  <a:pt x="12421" y="972000"/>
                </a:lnTo>
                <a:lnTo>
                  <a:pt x="21875" y="1018214"/>
                </a:lnTo>
                <a:lnTo>
                  <a:pt x="33857" y="1063454"/>
                </a:lnTo>
                <a:lnTo>
                  <a:pt x="48288" y="1107643"/>
                </a:lnTo>
                <a:lnTo>
                  <a:pt x="65091" y="1150703"/>
                </a:lnTo>
                <a:lnTo>
                  <a:pt x="84188" y="1192556"/>
                </a:lnTo>
                <a:lnTo>
                  <a:pt x="105502" y="1233125"/>
                </a:lnTo>
                <a:lnTo>
                  <a:pt x="128955" y="1272332"/>
                </a:lnTo>
                <a:lnTo>
                  <a:pt x="154469" y="1310099"/>
                </a:lnTo>
                <a:lnTo>
                  <a:pt x="181966" y="1346349"/>
                </a:lnTo>
                <a:lnTo>
                  <a:pt x="211370" y="1381004"/>
                </a:lnTo>
                <a:lnTo>
                  <a:pt x="242601" y="1413986"/>
                </a:lnTo>
                <a:lnTo>
                  <a:pt x="275583" y="1445217"/>
                </a:lnTo>
                <a:lnTo>
                  <a:pt x="310238" y="1474621"/>
                </a:lnTo>
                <a:lnTo>
                  <a:pt x="346488" y="1502118"/>
                </a:lnTo>
                <a:lnTo>
                  <a:pt x="384255" y="1527632"/>
                </a:lnTo>
                <a:lnTo>
                  <a:pt x="423462" y="1551085"/>
                </a:lnTo>
                <a:lnTo>
                  <a:pt x="464031" y="1572399"/>
                </a:lnTo>
                <a:lnTo>
                  <a:pt x="505884" y="1591496"/>
                </a:lnTo>
                <a:lnTo>
                  <a:pt x="548944" y="1608299"/>
                </a:lnTo>
                <a:lnTo>
                  <a:pt x="593133" y="1622730"/>
                </a:lnTo>
                <a:lnTo>
                  <a:pt x="638373" y="1634712"/>
                </a:lnTo>
                <a:lnTo>
                  <a:pt x="684587" y="1644166"/>
                </a:lnTo>
                <a:lnTo>
                  <a:pt x="731697" y="1651015"/>
                </a:lnTo>
                <a:lnTo>
                  <a:pt x="779625" y="1655181"/>
                </a:lnTo>
                <a:lnTo>
                  <a:pt x="828293" y="1656588"/>
                </a:lnTo>
                <a:lnTo>
                  <a:pt x="876962" y="1655181"/>
                </a:lnTo>
                <a:lnTo>
                  <a:pt x="924890" y="1651015"/>
                </a:lnTo>
                <a:lnTo>
                  <a:pt x="972000" y="1644166"/>
                </a:lnTo>
                <a:lnTo>
                  <a:pt x="1018214" y="1634712"/>
                </a:lnTo>
                <a:lnTo>
                  <a:pt x="1063454" y="1622730"/>
                </a:lnTo>
                <a:lnTo>
                  <a:pt x="1107643" y="1608299"/>
                </a:lnTo>
                <a:lnTo>
                  <a:pt x="1150703" y="1591496"/>
                </a:lnTo>
                <a:lnTo>
                  <a:pt x="1192556" y="1572399"/>
                </a:lnTo>
                <a:lnTo>
                  <a:pt x="1233125" y="1551085"/>
                </a:lnTo>
                <a:lnTo>
                  <a:pt x="1272332" y="1527632"/>
                </a:lnTo>
                <a:lnTo>
                  <a:pt x="1310099" y="1502118"/>
                </a:lnTo>
                <a:lnTo>
                  <a:pt x="1346349" y="1474621"/>
                </a:lnTo>
                <a:lnTo>
                  <a:pt x="1381004" y="1445217"/>
                </a:lnTo>
                <a:lnTo>
                  <a:pt x="1413986" y="1413986"/>
                </a:lnTo>
                <a:lnTo>
                  <a:pt x="1445217" y="1381004"/>
                </a:lnTo>
                <a:lnTo>
                  <a:pt x="1474621" y="1346349"/>
                </a:lnTo>
                <a:lnTo>
                  <a:pt x="1502118" y="1310099"/>
                </a:lnTo>
                <a:lnTo>
                  <a:pt x="1527632" y="1272332"/>
                </a:lnTo>
                <a:lnTo>
                  <a:pt x="1551085" y="1233125"/>
                </a:lnTo>
                <a:lnTo>
                  <a:pt x="1572399" y="1192556"/>
                </a:lnTo>
                <a:lnTo>
                  <a:pt x="1591496" y="1150703"/>
                </a:lnTo>
                <a:lnTo>
                  <a:pt x="1608299" y="1107643"/>
                </a:lnTo>
                <a:lnTo>
                  <a:pt x="1622730" y="1063454"/>
                </a:lnTo>
                <a:lnTo>
                  <a:pt x="1634712" y="1018214"/>
                </a:lnTo>
                <a:lnTo>
                  <a:pt x="1644166" y="972000"/>
                </a:lnTo>
                <a:lnTo>
                  <a:pt x="1651015" y="924890"/>
                </a:lnTo>
                <a:lnTo>
                  <a:pt x="1655181" y="876962"/>
                </a:lnTo>
                <a:lnTo>
                  <a:pt x="1656587" y="828294"/>
                </a:lnTo>
                <a:lnTo>
                  <a:pt x="1655181" y="779625"/>
                </a:lnTo>
                <a:lnTo>
                  <a:pt x="1651015" y="731697"/>
                </a:lnTo>
                <a:lnTo>
                  <a:pt x="1644166" y="684587"/>
                </a:lnTo>
                <a:lnTo>
                  <a:pt x="1634712" y="638373"/>
                </a:lnTo>
                <a:lnTo>
                  <a:pt x="1622730" y="593133"/>
                </a:lnTo>
                <a:lnTo>
                  <a:pt x="1608299" y="548944"/>
                </a:lnTo>
                <a:lnTo>
                  <a:pt x="1591496" y="505884"/>
                </a:lnTo>
                <a:lnTo>
                  <a:pt x="1572399" y="464031"/>
                </a:lnTo>
                <a:lnTo>
                  <a:pt x="1551085" y="423462"/>
                </a:lnTo>
                <a:lnTo>
                  <a:pt x="1527632" y="384255"/>
                </a:lnTo>
                <a:lnTo>
                  <a:pt x="1502118" y="346488"/>
                </a:lnTo>
                <a:lnTo>
                  <a:pt x="1474621" y="310238"/>
                </a:lnTo>
                <a:lnTo>
                  <a:pt x="1445217" y="275583"/>
                </a:lnTo>
                <a:lnTo>
                  <a:pt x="1413986" y="242601"/>
                </a:lnTo>
                <a:lnTo>
                  <a:pt x="1381004" y="211370"/>
                </a:lnTo>
                <a:lnTo>
                  <a:pt x="1346349" y="181966"/>
                </a:lnTo>
                <a:lnTo>
                  <a:pt x="1310099" y="154469"/>
                </a:lnTo>
                <a:lnTo>
                  <a:pt x="1272332" y="128955"/>
                </a:lnTo>
                <a:lnTo>
                  <a:pt x="1233125" y="105502"/>
                </a:lnTo>
                <a:lnTo>
                  <a:pt x="1192556" y="84188"/>
                </a:lnTo>
                <a:lnTo>
                  <a:pt x="1150703" y="65091"/>
                </a:lnTo>
                <a:lnTo>
                  <a:pt x="1107643" y="48288"/>
                </a:lnTo>
                <a:lnTo>
                  <a:pt x="1063454" y="33857"/>
                </a:lnTo>
                <a:lnTo>
                  <a:pt x="1018214" y="21875"/>
                </a:lnTo>
                <a:lnTo>
                  <a:pt x="972000" y="12421"/>
                </a:lnTo>
                <a:lnTo>
                  <a:pt x="924890" y="5572"/>
                </a:lnTo>
                <a:lnTo>
                  <a:pt x="876962" y="1406"/>
                </a:lnTo>
                <a:lnTo>
                  <a:pt x="828293" y="0"/>
                </a:lnTo>
                <a:close/>
              </a:path>
            </a:pathLst>
          </a:custGeom>
          <a:solidFill>
            <a:srgbClr val="404040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559292" y="1937892"/>
            <a:ext cx="1656714" cy="1656714"/>
          </a:xfrm>
          <a:custGeom>
            <a:avLst/>
            <a:gdLst/>
            <a:ahLst/>
            <a:cxnLst/>
            <a:rect l="l" t="t" r="r" b="b"/>
            <a:pathLst>
              <a:path w="1656715" h="1656714">
                <a:moveTo>
                  <a:pt x="0" y="828294"/>
                </a:moveTo>
                <a:lnTo>
                  <a:pt x="1406" y="779625"/>
                </a:lnTo>
                <a:lnTo>
                  <a:pt x="5572" y="731697"/>
                </a:lnTo>
                <a:lnTo>
                  <a:pt x="12421" y="684587"/>
                </a:lnTo>
                <a:lnTo>
                  <a:pt x="21875" y="638373"/>
                </a:lnTo>
                <a:lnTo>
                  <a:pt x="33857" y="593133"/>
                </a:lnTo>
                <a:lnTo>
                  <a:pt x="48288" y="548944"/>
                </a:lnTo>
                <a:lnTo>
                  <a:pt x="65091" y="505884"/>
                </a:lnTo>
                <a:lnTo>
                  <a:pt x="84188" y="464031"/>
                </a:lnTo>
                <a:lnTo>
                  <a:pt x="105502" y="423462"/>
                </a:lnTo>
                <a:lnTo>
                  <a:pt x="128955" y="384255"/>
                </a:lnTo>
                <a:lnTo>
                  <a:pt x="154469" y="346488"/>
                </a:lnTo>
                <a:lnTo>
                  <a:pt x="181966" y="310238"/>
                </a:lnTo>
                <a:lnTo>
                  <a:pt x="211370" y="275583"/>
                </a:lnTo>
                <a:lnTo>
                  <a:pt x="242601" y="242601"/>
                </a:lnTo>
                <a:lnTo>
                  <a:pt x="275583" y="211370"/>
                </a:lnTo>
                <a:lnTo>
                  <a:pt x="310238" y="181966"/>
                </a:lnTo>
                <a:lnTo>
                  <a:pt x="346488" y="154469"/>
                </a:lnTo>
                <a:lnTo>
                  <a:pt x="384255" y="128955"/>
                </a:lnTo>
                <a:lnTo>
                  <a:pt x="423462" y="105502"/>
                </a:lnTo>
                <a:lnTo>
                  <a:pt x="464031" y="84188"/>
                </a:lnTo>
                <a:lnTo>
                  <a:pt x="505884" y="65091"/>
                </a:lnTo>
                <a:lnTo>
                  <a:pt x="548944" y="48288"/>
                </a:lnTo>
                <a:lnTo>
                  <a:pt x="593133" y="33857"/>
                </a:lnTo>
                <a:lnTo>
                  <a:pt x="638373" y="21875"/>
                </a:lnTo>
                <a:lnTo>
                  <a:pt x="684587" y="12421"/>
                </a:lnTo>
                <a:lnTo>
                  <a:pt x="731697" y="5572"/>
                </a:lnTo>
                <a:lnTo>
                  <a:pt x="779625" y="1406"/>
                </a:lnTo>
                <a:lnTo>
                  <a:pt x="828293" y="0"/>
                </a:lnTo>
                <a:lnTo>
                  <a:pt x="876962" y="1406"/>
                </a:lnTo>
                <a:lnTo>
                  <a:pt x="924890" y="5572"/>
                </a:lnTo>
                <a:lnTo>
                  <a:pt x="972000" y="12421"/>
                </a:lnTo>
                <a:lnTo>
                  <a:pt x="1018214" y="21875"/>
                </a:lnTo>
                <a:lnTo>
                  <a:pt x="1063454" y="33857"/>
                </a:lnTo>
                <a:lnTo>
                  <a:pt x="1107643" y="48288"/>
                </a:lnTo>
                <a:lnTo>
                  <a:pt x="1150703" y="65091"/>
                </a:lnTo>
                <a:lnTo>
                  <a:pt x="1192556" y="84188"/>
                </a:lnTo>
                <a:lnTo>
                  <a:pt x="1233125" y="105502"/>
                </a:lnTo>
                <a:lnTo>
                  <a:pt x="1272332" y="128955"/>
                </a:lnTo>
                <a:lnTo>
                  <a:pt x="1310099" y="154469"/>
                </a:lnTo>
                <a:lnTo>
                  <a:pt x="1346349" y="181966"/>
                </a:lnTo>
                <a:lnTo>
                  <a:pt x="1381004" y="211370"/>
                </a:lnTo>
                <a:lnTo>
                  <a:pt x="1413986" y="242601"/>
                </a:lnTo>
                <a:lnTo>
                  <a:pt x="1445217" y="275583"/>
                </a:lnTo>
                <a:lnTo>
                  <a:pt x="1474621" y="310238"/>
                </a:lnTo>
                <a:lnTo>
                  <a:pt x="1502118" y="346488"/>
                </a:lnTo>
                <a:lnTo>
                  <a:pt x="1527632" y="384255"/>
                </a:lnTo>
                <a:lnTo>
                  <a:pt x="1551085" y="423462"/>
                </a:lnTo>
                <a:lnTo>
                  <a:pt x="1572399" y="464031"/>
                </a:lnTo>
                <a:lnTo>
                  <a:pt x="1591496" y="505884"/>
                </a:lnTo>
                <a:lnTo>
                  <a:pt x="1608299" y="548944"/>
                </a:lnTo>
                <a:lnTo>
                  <a:pt x="1622730" y="593133"/>
                </a:lnTo>
                <a:lnTo>
                  <a:pt x="1634712" y="638373"/>
                </a:lnTo>
                <a:lnTo>
                  <a:pt x="1644166" y="684587"/>
                </a:lnTo>
                <a:lnTo>
                  <a:pt x="1651015" y="731697"/>
                </a:lnTo>
                <a:lnTo>
                  <a:pt x="1655181" y="779625"/>
                </a:lnTo>
                <a:lnTo>
                  <a:pt x="1656587" y="828294"/>
                </a:lnTo>
                <a:lnTo>
                  <a:pt x="1655181" y="876962"/>
                </a:lnTo>
                <a:lnTo>
                  <a:pt x="1651015" y="924890"/>
                </a:lnTo>
                <a:lnTo>
                  <a:pt x="1644166" y="972000"/>
                </a:lnTo>
                <a:lnTo>
                  <a:pt x="1634712" y="1018214"/>
                </a:lnTo>
                <a:lnTo>
                  <a:pt x="1622730" y="1063454"/>
                </a:lnTo>
                <a:lnTo>
                  <a:pt x="1608299" y="1107643"/>
                </a:lnTo>
                <a:lnTo>
                  <a:pt x="1591496" y="1150703"/>
                </a:lnTo>
                <a:lnTo>
                  <a:pt x="1572399" y="1192556"/>
                </a:lnTo>
                <a:lnTo>
                  <a:pt x="1551085" y="1233125"/>
                </a:lnTo>
                <a:lnTo>
                  <a:pt x="1527632" y="1272332"/>
                </a:lnTo>
                <a:lnTo>
                  <a:pt x="1502118" y="1310099"/>
                </a:lnTo>
                <a:lnTo>
                  <a:pt x="1474621" y="1346349"/>
                </a:lnTo>
                <a:lnTo>
                  <a:pt x="1445217" y="1381004"/>
                </a:lnTo>
                <a:lnTo>
                  <a:pt x="1413986" y="1413986"/>
                </a:lnTo>
                <a:lnTo>
                  <a:pt x="1381004" y="1445217"/>
                </a:lnTo>
                <a:lnTo>
                  <a:pt x="1346349" y="1474621"/>
                </a:lnTo>
                <a:lnTo>
                  <a:pt x="1310099" y="1502118"/>
                </a:lnTo>
                <a:lnTo>
                  <a:pt x="1272332" y="1527632"/>
                </a:lnTo>
                <a:lnTo>
                  <a:pt x="1233125" y="1551085"/>
                </a:lnTo>
                <a:lnTo>
                  <a:pt x="1192556" y="1572399"/>
                </a:lnTo>
                <a:lnTo>
                  <a:pt x="1150703" y="1591496"/>
                </a:lnTo>
                <a:lnTo>
                  <a:pt x="1107643" y="1608299"/>
                </a:lnTo>
                <a:lnTo>
                  <a:pt x="1063454" y="1622730"/>
                </a:lnTo>
                <a:lnTo>
                  <a:pt x="1018214" y="1634712"/>
                </a:lnTo>
                <a:lnTo>
                  <a:pt x="972000" y="1644166"/>
                </a:lnTo>
                <a:lnTo>
                  <a:pt x="924890" y="1651015"/>
                </a:lnTo>
                <a:lnTo>
                  <a:pt x="876962" y="1655181"/>
                </a:lnTo>
                <a:lnTo>
                  <a:pt x="828293" y="1656588"/>
                </a:lnTo>
                <a:lnTo>
                  <a:pt x="779625" y="1655181"/>
                </a:lnTo>
                <a:lnTo>
                  <a:pt x="731697" y="1651015"/>
                </a:lnTo>
                <a:lnTo>
                  <a:pt x="684587" y="1644166"/>
                </a:lnTo>
                <a:lnTo>
                  <a:pt x="638373" y="1634712"/>
                </a:lnTo>
                <a:lnTo>
                  <a:pt x="593133" y="1622730"/>
                </a:lnTo>
                <a:lnTo>
                  <a:pt x="548944" y="1608299"/>
                </a:lnTo>
                <a:lnTo>
                  <a:pt x="505884" y="1591496"/>
                </a:lnTo>
                <a:lnTo>
                  <a:pt x="464031" y="1572399"/>
                </a:lnTo>
                <a:lnTo>
                  <a:pt x="423462" y="1551085"/>
                </a:lnTo>
                <a:lnTo>
                  <a:pt x="384255" y="1527632"/>
                </a:lnTo>
                <a:lnTo>
                  <a:pt x="346488" y="1502118"/>
                </a:lnTo>
                <a:lnTo>
                  <a:pt x="310238" y="1474621"/>
                </a:lnTo>
                <a:lnTo>
                  <a:pt x="275583" y="1445217"/>
                </a:lnTo>
                <a:lnTo>
                  <a:pt x="242601" y="1413986"/>
                </a:lnTo>
                <a:lnTo>
                  <a:pt x="211370" y="1381004"/>
                </a:lnTo>
                <a:lnTo>
                  <a:pt x="181966" y="1346349"/>
                </a:lnTo>
                <a:lnTo>
                  <a:pt x="154469" y="1310099"/>
                </a:lnTo>
                <a:lnTo>
                  <a:pt x="128955" y="1272332"/>
                </a:lnTo>
                <a:lnTo>
                  <a:pt x="105502" y="1233125"/>
                </a:lnTo>
                <a:lnTo>
                  <a:pt x="84188" y="1192556"/>
                </a:lnTo>
                <a:lnTo>
                  <a:pt x="65091" y="1150703"/>
                </a:lnTo>
                <a:lnTo>
                  <a:pt x="48288" y="1107643"/>
                </a:lnTo>
                <a:lnTo>
                  <a:pt x="33857" y="1063454"/>
                </a:lnTo>
                <a:lnTo>
                  <a:pt x="21875" y="1018214"/>
                </a:lnTo>
                <a:lnTo>
                  <a:pt x="12421" y="972000"/>
                </a:lnTo>
                <a:lnTo>
                  <a:pt x="5572" y="924890"/>
                </a:lnTo>
                <a:lnTo>
                  <a:pt x="1406" y="876962"/>
                </a:lnTo>
                <a:lnTo>
                  <a:pt x="0" y="828294"/>
                </a:lnTo>
                <a:close/>
              </a:path>
            </a:pathLst>
          </a:custGeom>
          <a:ln w="57912">
            <a:solidFill>
              <a:srgbClr val="0094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04414" y="2203450"/>
            <a:ext cx="1781809" cy="1295908"/>
          </a:xfrm>
          <a:prstGeom prst="rect">
            <a:avLst/>
          </a:prstGeom>
          <a:blipFill>
            <a:blip r:embed="rId7" cstate="email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50" y="4334510"/>
            <a:ext cx="8036560" cy="1917700"/>
          </a:xfrm>
          <a:custGeom>
            <a:avLst/>
            <a:gdLst/>
            <a:ahLst/>
            <a:cxnLst/>
            <a:rect l="l" t="t" r="r" b="b"/>
            <a:pathLst>
              <a:path w="8446135" h="1917700">
                <a:moveTo>
                  <a:pt x="0" y="1917192"/>
                </a:moveTo>
                <a:lnTo>
                  <a:pt x="8446008" y="1917192"/>
                </a:lnTo>
                <a:lnTo>
                  <a:pt x="8446008" y="0"/>
                </a:lnTo>
                <a:lnTo>
                  <a:pt x="0" y="0"/>
                </a:lnTo>
                <a:lnTo>
                  <a:pt x="0" y="1917192"/>
                </a:lnTo>
                <a:close/>
              </a:path>
            </a:pathLst>
          </a:custGeom>
          <a:solidFill>
            <a:srgbClr val="404040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84853" y="4411979"/>
            <a:ext cx="2052955" cy="525780"/>
          </a:xfrm>
          <a:custGeom>
            <a:avLst/>
            <a:gdLst/>
            <a:ahLst/>
            <a:cxnLst/>
            <a:rect l="l" t="t" r="r" b="b"/>
            <a:pathLst>
              <a:path w="2052954" h="525779">
                <a:moveTo>
                  <a:pt x="1965198" y="0"/>
                </a:moveTo>
                <a:lnTo>
                  <a:pt x="87630" y="0"/>
                </a:lnTo>
                <a:lnTo>
                  <a:pt x="53524" y="6887"/>
                </a:lnTo>
                <a:lnTo>
                  <a:pt x="25669" y="25669"/>
                </a:lnTo>
                <a:lnTo>
                  <a:pt x="6887" y="53524"/>
                </a:lnTo>
                <a:lnTo>
                  <a:pt x="0" y="87630"/>
                </a:lnTo>
                <a:lnTo>
                  <a:pt x="0" y="438150"/>
                </a:lnTo>
                <a:lnTo>
                  <a:pt x="6887" y="472255"/>
                </a:lnTo>
                <a:lnTo>
                  <a:pt x="25669" y="500110"/>
                </a:lnTo>
                <a:lnTo>
                  <a:pt x="53524" y="518892"/>
                </a:lnTo>
                <a:lnTo>
                  <a:pt x="87630" y="525780"/>
                </a:lnTo>
                <a:lnTo>
                  <a:pt x="1965198" y="525780"/>
                </a:lnTo>
                <a:lnTo>
                  <a:pt x="1999303" y="518892"/>
                </a:lnTo>
                <a:lnTo>
                  <a:pt x="2027158" y="500110"/>
                </a:lnTo>
                <a:lnTo>
                  <a:pt x="2045940" y="472255"/>
                </a:lnTo>
                <a:lnTo>
                  <a:pt x="2052828" y="438150"/>
                </a:lnTo>
                <a:lnTo>
                  <a:pt x="2052828" y="87630"/>
                </a:lnTo>
                <a:lnTo>
                  <a:pt x="2045940" y="53524"/>
                </a:lnTo>
                <a:lnTo>
                  <a:pt x="2027158" y="25669"/>
                </a:lnTo>
                <a:lnTo>
                  <a:pt x="1999303" y="6887"/>
                </a:lnTo>
                <a:lnTo>
                  <a:pt x="1965198" y="0"/>
                </a:lnTo>
                <a:close/>
              </a:path>
            </a:pathLst>
          </a:custGeom>
          <a:solidFill>
            <a:srgbClr val="FF5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568444" y="4548885"/>
            <a:ext cx="11658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&lt;400</a:t>
            </a:r>
            <a:r>
              <a:rPr sz="1400" spc="-7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(高风</a:t>
            </a:r>
            <a:r>
              <a:rPr sz="1400" spc="-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险</a:t>
            </a:r>
            <a:r>
              <a:rPr sz="140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783329" y="5024628"/>
            <a:ext cx="2052955" cy="524510"/>
          </a:xfrm>
          <a:custGeom>
            <a:avLst/>
            <a:gdLst/>
            <a:ahLst/>
            <a:cxnLst/>
            <a:rect l="l" t="t" r="r" b="b"/>
            <a:pathLst>
              <a:path w="2052954" h="524510">
                <a:moveTo>
                  <a:pt x="1965452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6"/>
                </a:lnTo>
                <a:lnTo>
                  <a:pt x="0" y="436880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6"/>
                </a:lnTo>
                <a:lnTo>
                  <a:pt x="1965452" y="524256"/>
                </a:lnTo>
                <a:lnTo>
                  <a:pt x="1999464" y="517390"/>
                </a:lnTo>
                <a:lnTo>
                  <a:pt x="2027237" y="498665"/>
                </a:lnTo>
                <a:lnTo>
                  <a:pt x="2045962" y="470892"/>
                </a:lnTo>
                <a:lnTo>
                  <a:pt x="2052828" y="436880"/>
                </a:lnTo>
                <a:lnTo>
                  <a:pt x="2052828" y="87376"/>
                </a:lnTo>
                <a:lnTo>
                  <a:pt x="2045962" y="53363"/>
                </a:lnTo>
                <a:lnTo>
                  <a:pt x="2027237" y="25590"/>
                </a:lnTo>
                <a:lnTo>
                  <a:pt x="1999464" y="6865"/>
                </a:lnTo>
                <a:lnTo>
                  <a:pt x="1965452" y="0"/>
                </a:lnTo>
                <a:close/>
              </a:path>
            </a:pathLst>
          </a:custGeom>
          <a:solidFill>
            <a:srgbClr val="EDC2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097020" y="5161026"/>
            <a:ext cx="16363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[400,600](一般</a:t>
            </a:r>
            <a:r>
              <a:rPr sz="1400" spc="-1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风</a:t>
            </a:r>
            <a:r>
              <a:rPr sz="140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险)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778758" y="5637276"/>
            <a:ext cx="2052955" cy="524510"/>
          </a:xfrm>
          <a:custGeom>
            <a:avLst/>
            <a:gdLst/>
            <a:ahLst/>
            <a:cxnLst/>
            <a:rect l="l" t="t" r="r" b="b"/>
            <a:pathLst>
              <a:path w="2052954" h="524510">
                <a:moveTo>
                  <a:pt x="1965452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6"/>
                </a:lnTo>
                <a:lnTo>
                  <a:pt x="0" y="436880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6"/>
                </a:lnTo>
                <a:lnTo>
                  <a:pt x="1965452" y="524256"/>
                </a:lnTo>
                <a:lnTo>
                  <a:pt x="1999464" y="517390"/>
                </a:lnTo>
                <a:lnTo>
                  <a:pt x="2027237" y="498665"/>
                </a:lnTo>
                <a:lnTo>
                  <a:pt x="2045962" y="470892"/>
                </a:lnTo>
                <a:lnTo>
                  <a:pt x="2052827" y="436880"/>
                </a:lnTo>
                <a:lnTo>
                  <a:pt x="2052827" y="87376"/>
                </a:lnTo>
                <a:lnTo>
                  <a:pt x="2045962" y="53363"/>
                </a:lnTo>
                <a:lnTo>
                  <a:pt x="2027237" y="25590"/>
                </a:lnTo>
                <a:lnTo>
                  <a:pt x="1999464" y="6865"/>
                </a:lnTo>
                <a:lnTo>
                  <a:pt x="1965452" y="0"/>
                </a:lnTo>
                <a:close/>
              </a:path>
            </a:pathLst>
          </a:custGeom>
          <a:solidFill>
            <a:srgbClr val="0094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562094" y="5773623"/>
            <a:ext cx="11652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&gt;600</a:t>
            </a:r>
            <a:r>
              <a:rPr sz="1400" spc="-7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(好用户)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960869" y="4747259"/>
            <a:ext cx="586740" cy="1056131"/>
          </a:xfrm>
          <a:prstGeom prst="rect">
            <a:avLst/>
          </a:prstGeom>
          <a:blipFill>
            <a:blip r:embed="rId8" cstate="email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075680" y="4912309"/>
            <a:ext cx="7264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404040"/>
                </a:solidFill>
                <a:latin typeface="Microsoft YaHei UI" panose="020B0503020204020204" charset="-122"/>
                <a:cs typeface="Microsoft YaHei UI" panose="020B0503020204020204" charset="-122"/>
              </a:rPr>
              <a:t>风险评分</a:t>
            </a:r>
            <a:endParaRPr sz="1400">
              <a:latin typeface="Microsoft YaHei UI" panose="020B0503020204020204" charset="-122"/>
              <a:cs typeface="Microsoft YaHei UI" panose="020B0503020204020204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88797" y="4835271"/>
            <a:ext cx="777240" cy="994410"/>
          </a:xfrm>
          <a:custGeom>
            <a:avLst/>
            <a:gdLst/>
            <a:ahLst/>
            <a:cxnLst/>
            <a:rect l="l" t="t" r="r" b="b"/>
            <a:pathLst>
              <a:path w="777239" h="994410">
                <a:moveTo>
                  <a:pt x="0" y="0"/>
                </a:moveTo>
                <a:lnTo>
                  <a:pt x="0" y="896873"/>
                </a:lnTo>
                <a:lnTo>
                  <a:pt x="6261" y="914337"/>
                </a:lnTo>
                <a:lnTo>
                  <a:pt x="53057" y="945910"/>
                </a:lnTo>
                <a:lnTo>
                  <a:pt x="91398" y="959469"/>
                </a:lnTo>
                <a:lnTo>
                  <a:pt x="138236" y="971179"/>
                </a:lnTo>
                <a:lnTo>
                  <a:pt x="192475" y="980764"/>
                </a:lnTo>
                <a:lnTo>
                  <a:pt x="253017" y="987950"/>
                </a:lnTo>
                <a:lnTo>
                  <a:pt x="318764" y="992463"/>
                </a:lnTo>
                <a:lnTo>
                  <a:pt x="388620" y="994028"/>
                </a:lnTo>
                <a:lnTo>
                  <a:pt x="458475" y="992463"/>
                </a:lnTo>
                <a:lnTo>
                  <a:pt x="524222" y="987950"/>
                </a:lnTo>
                <a:lnTo>
                  <a:pt x="584764" y="980764"/>
                </a:lnTo>
                <a:lnTo>
                  <a:pt x="639003" y="971179"/>
                </a:lnTo>
                <a:lnTo>
                  <a:pt x="685841" y="959469"/>
                </a:lnTo>
                <a:lnTo>
                  <a:pt x="724182" y="945910"/>
                </a:lnTo>
                <a:lnTo>
                  <a:pt x="770978" y="914337"/>
                </a:lnTo>
                <a:lnTo>
                  <a:pt x="777240" y="896873"/>
                </a:lnTo>
                <a:lnTo>
                  <a:pt x="777240" y="97154"/>
                </a:lnTo>
                <a:lnTo>
                  <a:pt x="388620" y="97154"/>
                </a:lnTo>
                <a:lnTo>
                  <a:pt x="318764" y="95587"/>
                </a:lnTo>
                <a:lnTo>
                  <a:pt x="253017" y="91069"/>
                </a:lnTo>
                <a:lnTo>
                  <a:pt x="192475" y="83876"/>
                </a:lnTo>
                <a:lnTo>
                  <a:pt x="138236" y="74284"/>
                </a:lnTo>
                <a:lnTo>
                  <a:pt x="91398" y="62569"/>
                </a:lnTo>
                <a:lnTo>
                  <a:pt x="53057" y="49007"/>
                </a:lnTo>
                <a:lnTo>
                  <a:pt x="6261" y="17447"/>
                </a:lnTo>
                <a:lnTo>
                  <a:pt x="0" y="0"/>
                </a:lnTo>
                <a:close/>
              </a:path>
              <a:path w="777239" h="994410">
                <a:moveTo>
                  <a:pt x="777240" y="0"/>
                </a:moveTo>
                <a:lnTo>
                  <a:pt x="752927" y="33875"/>
                </a:lnTo>
                <a:lnTo>
                  <a:pt x="685841" y="62569"/>
                </a:lnTo>
                <a:lnTo>
                  <a:pt x="639003" y="74284"/>
                </a:lnTo>
                <a:lnTo>
                  <a:pt x="584764" y="83876"/>
                </a:lnTo>
                <a:lnTo>
                  <a:pt x="524222" y="91069"/>
                </a:lnTo>
                <a:lnTo>
                  <a:pt x="458475" y="95587"/>
                </a:lnTo>
                <a:lnTo>
                  <a:pt x="388620" y="97154"/>
                </a:lnTo>
                <a:lnTo>
                  <a:pt x="777240" y="97154"/>
                </a:lnTo>
                <a:lnTo>
                  <a:pt x="777240" y="0"/>
                </a:lnTo>
                <a:close/>
              </a:path>
            </a:pathLst>
          </a:custGeom>
          <a:solidFill>
            <a:srgbClr val="0094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88797" y="4738115"/>
            <a:ext cx="777240" cy="194310"/>
          </a:xfrm>
          <a:custGeom>
            <a:avLst/>
            <a:gdLst/>
            <a:ahLst/>
            <a:cxnLst/>
            <a:rect l="l" t="t" r="r" b="b"/>
            <a:pathLst>
              <a:path w="777239" h="194310">
                <a:moveTo>
                  <a:pt x="388620" y="0"/>
                </a:moveTo>
                <a:lnTo>
                  <a:pt x="318764" y="1563"/>
                </a:lnTo>
                <a:lnTo>
                  <a:pt x="253017" y="6070"/>
                </a:lnTo>
                <a:lnTo>
                  <a:pt x="192475" y="13250"/>
                </a:lnTo>
                <a:lnTo>
                  <a:pt x="138236" y="22828"/>
                </a:lnTo>
                <a:lnTo>
                  <a:pt x="91398" y="34533"/>
                </a:lnTo>
                <a:lnTo>
                  <a:pt x="53057" y="48090"/>
                </a:lnTo>
                <a:lnTo>
                  <a:pt x="6261" y="79674"/>
                </a:lnTo>
                <a:lnTo>
                  <a:pt x="0" y="97154"/>
                </a:lnTo>
                <a:lnTo>
                  <a:pt x="6261" y="114602"/>
                </a:lnTo>
                <a:lnTo>
                  <a:pt x="53057" y="146162"/>
                </a:lnTo>
                <a:lnTo>
                  <a:pt x="91398" y="159724"/>
                </a:lnTo>
                <a:lnTo>
                  <a:pt x="138236" y="171439"/>
                </a:lnTo>
                <a:lnTo>
                  <a:pt x="192475" y="181031"/>
                </a:lnTo>
                <a:lnTo>
                  <a:pt x="253017" y="188224"/>
                </a:lnTo>
                <a:lnTo>
                  <a:pt x="318764" y="192742"/>
                </a:lnTo>
                <a:lnTo>
                  <a:pt x="388620" y="194309"/>
                </a:lnTo>
                <a:lnTo>
                  <a:pt x="458475" y="192742"/>
                </a:lnTo>
                <a:lnTo>
                  <a:pt x="524222" y="188224"/>
                </a:lnTo>
                <a:lnTo>
                  <a:pt x="584764" y="181031"/>
                </a:lnTo>
                <a:lnTo>
                  <a:pt x="639003" y="171439"/>
                </a:lnTo>
                <a:lnTo>
                  <a:pt x="685841" y="159724"/>
                </a:lnTo>
                <a:lnTo>
                  <a:pt x="724182" y="146162"/>
                </a:lnTo>
                <a:lnTo>
                  <a:pt x="770978" y="114602"/>
                </a:lnTo>
                <a:lnTo>
                  <a:pt x="777240" y="97154"/>
                </a:lnTo>
                <a:lnTo>
                  <a:pt x="770978" y="79674"/>
                </a:lnTo>
                <a:lnTo>
                  <a:pt x="724182" y="48090"/>
                </a:lnTo>
                <a:lnTo>
                  <a:pt x="685841" y="34533"/>
                </a:lnTo>
                <a:lnTo>
                  <a:pt x="639003" y="22828"/>
                </a:lnTo>
                <a:lnTo>
                  <a:pt x="584764" y="13250"/>
                </a:lnTo>
                <a:lnTo>
                  <a:pt x="524222" y="6070"/>
                </a:lnTo>
                <a:lnTo>
                  <a:pt x="458475" y="1563"/>
                </a:lnTo>
                <a:lnTo>
                  <a:pt x="388620" y="0"/>
                </a:lnTo>
                <a:close/>
              </a:path>
            </a:pathLst>
          </a:custGeom>
          <a:solidFill>
            <a:srgbClr val="66B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98500" y="5067046"/>
            <a:ext cx="3702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业务 系统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223772" y="5231891"/>
            <a:ext cx="539115" cy="86995"/>
          </a:xfrm>
          <a:custGeom>
            <a:avLst/>
            <a:gdLst/>
            <a:ahLst/>
            <a:cxnLst/>
            <a:rect l="l" t="t" r="r" b="b"/>
            <a:pathLst>
              <a:path w="539114" h="86995">
                <a:moveTo>
                  <a:pt x="538733" y="28955"/>
                </a:moveTo>
                <a:lnTo>
                  <a:pt x="509777" y="28955"/>
                </a:lnTo>
                <a:lnTo>
                  <a:pt x="509777" y="57911"/>
                </a:lnTo>
                <a:lnTo>
                  <a:pt x="538733" y="57911"/>
                </a:lnTo>
                <a:lnTo>
                  <a:pt x="538733" y="28955"/>
                </a:lnTo>
                <a:close/>
              </a:path>
              <a:path w="539114" h="86995">
                <a:moveTo>
                  <a:pt x="480821" y="28955"/>
                </a:moveTo>
                <a:lnTo>
                  <a:pt x="451865" y="28955"/>
                </a:lnTo>
                <a:lnTo>
                  <a:pt x="451865" y="57911"/>
                </a:lnTo>
                <a:lnTo>
                  <a:pt x="480821" y="57911"/>
                </a:lnTo>
                <a:lnTo>
                  <a:pt x="480821" y="28955"/>
                </a:lnTo>
                <a:close/>
              </a:path>
              <a:path w="539114" h="86995">
                <a:moveTo>
                  <a:pt x="422909" y="28955"/>
                </a:moveTo>
                <a:lnTo>
                  <a:pt x="393953" y="28955"/>
                </a:lnTo>
                <a:lnTo>
                  <a:pt x="393953" y="57911"/>
                </a:lnTo>
                <a:lnTo>
                  <a:pt x="422909" y="57911"/>
                </a:lnTo>
                <a:lnTo>
                  <a:pt x="422909" y="28955"/>
                </a:lnTo>
                <a:close/>
              </a:path>
              <a:path w="539114" h="86995">
                <a:moveTo>
                  <a:pt x="364997" y="28955"/>
                </a:moveTo>
                <a:lnTo>
                  <a:pt x="336041" y="28955"/>
                </a:lnTo>
                <a:lnTo>
                  <a:pt x="336041" y="57911"/>
                </a:lnTo>
                <a:lnTo>
                  <a:pt x="364997" y="57911"/>
                </a:lnTo>
                <a:lnTo>
                  <a:pt x="364997" y="28955"/>
                </a:lnTo>
                <a:close/>
              </a:path>
              <a:path w="539114" h="86995">
                <a:moveTo>
                  <a:pt x="307085" y="28955"/>
                </a:moveTo>
                <a:lnTo>
                  <a:pt x="278129" y="28955"/>
                </a:lnTo>
                <a:lnTo>
                  <a:pt x="278129" y="57911"/>
                </a:lnTo>
                <a:lnTo>
                  <a:pt x="307085" y="57911"/>
                </a:lnTo>
                <a:lnTo>
                  <a:pt x="307085" y="28955"/>
                </a:lnTo>
                <a:close/>
              </a:path>
              <a:path w="539114" h="86995">
                <a:moveTo>
                  <a:pt x="249173" y="28955"/>
                </a:moveTo>
                <a:lnTo>
                  <a:pt x="220217" y="28955"/>
                </a:lnTo>
                <a:lnTo>
                  <a:pt x="220217" y="57911"/>
                </a:lnTo>
                <a:lnTo>
                  <a:pt x="249173" y="57911"/>
                </a:lnTo>
                <a:lnTo>
                  <a:pt x="249173" y="28955"/>
                </a:lnTo>
                <a:close/>
              </a:path>
              <a:path w="539114" h="86995">
                <a:moveTo>
                  <a:pt x="191261" y="28955"/>
                </a:moveTo>
                <a:lnTo>
                  <a:pt x="162305" y="28955"/>
                </a:lnTo>
                <a:lnTo>
                  <a:pt x="162305" y="57911"/>
                </a:lnTo>
                <a:lnTo>
                  <a:pt x="191261" y="57911"/>
                </a:lnTo>
                <a:lnTo>
                  <a:pt x="191261" y="28955"/>
                </a:lnTo>
                <a:close/>
              </a:path>
              <a:path w="539114" h="86995">
                <a:moveTo>
                  <a:pt x="133350" y="28955"/>
                </a:moveTo>
                <a:lnTo>
                  <a:pt x="104393" y="28955"/>
                </a:lnTo>
                <a:lnTo>
                  <a:pt x="104393" y="57911"/>
                </a:lnTo>
                <a:lnTo>
                  <a:pt x="133350" y="57911"/>
                </a:lnTo>
                <a:lnTo>
                  <a:pt x="133350" y="28955"/>
                </a:lnTo>
                <a:close/>
              </a:path>
              <a:path w="539114" h="86995">
                <a:moveTo>
                  <a:pt x="86867" y="0"/>
                </a:moveTo>
                <a:lnTo>
                  <a:pt x="0" y="43433"/>
                </a:lnTo>
                <a:lnTo>
                  <a:pt x="86867" y="86867"/>
                </a:lnTo>
                <a:lnTo>
                  <a:pt x="86867" y="57911"/>
                </a:lnTo>
                <a:lnTo>
                  <a:pt x="72389" y="57911"/>
                </a:lnTo>
                <a:lnTo>
                  <a:pt x="72389" y="28955"/>
                </a:lnTo>
                <a:lnTo>
                  <a:pt x="86867" y="28955"/>
                </a:lnTo>
                <a:lnTo>
                  <a:pt x="86867" y="0"/>
                </a:lnTo>
                <a:close/>
              </a:path>
              <a:path w="539114" h="86995">
                <a:moveTo>
                  <a:pt x="75437" y="28955"/>
                </a:moveTo>
                <a:lnTo>
                  <a:pt x="72389" y="28955"/>
                </a:lnTo>
                <a:lnTo>
                  <a:pt x="72389" y="57911"/>
                </a:lnTo>
                <a:lnTo>
                  <a:pt x="75437" y="57911"/>
                </a:lnTo>
                <a:lnTo>
                  <a:pt x="75437" y="28955"/>
                </a:lnTo>
                <a:close/>
              </a:path>
              <a:path w="539114" h="86995">
                <a:moveTo>
                  <a:pt x="86867" y="28955"/>
                </a:moveTo>
                <a:lnTo>
                  <a:pt x="75437" y="28955"/>
                </a:lnTo>
                <a:lnTo>
                  <a:pt x="75437" y="57911"/>
                </a:lnTo>
                <a:lnTo>
                  <a:pt x="86867" y="57911"/>
                </a:lnTo>
                <a:lnTo>
                  <a:pt x="86867" y="28955"/>
                </a:lnTo>
                <a:close/>
              </a:path>
            </a:pathLst>
          </a:custGeom>
          <a:solidFill>
            <a:srgbClr val="0094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48433" y="4411979"/>
            <a:ext cx="1146175" cy="525780"/>
          </a:xfrm>
          <a:custGeom>
            <a:avLst/>
            <a:gdLst/>
            <a:ahLst/>
            <a:cxnLst/>
            <a:rect l="l" t="t" r="r" b="b"/>
            <a:pathLst>
              <a:path w="1146175" h="525779">
                <a:moveTo>
                  <a:pt x="1146048" y="87630"/>
                </a:moveTo>
                <a:lnTo>
                  <a:pt x="1139160" y="53524"/>
                </a:lnTo>
                <a:lnTo>
                  <a:pt x="1120378" y="25669"/>
                </a:lnTo>
                <a:lnTo>
                  <a:pt x="1092523" y="6887"/>
                </a:lnTo>
                <a:lnTo>
                  <a:pt x="1058418" y="0"/>
                </a:lnTo>
                <a:lnTo>
                  <a:pt x="87630" y="0"/>
                </a:lnTo>
                <a:lnTo>
                  <a:pt x="53524" y="6887"/>
                </a:lnTo>
                <a:lnTo>
                  <a:pt x="25669" y="25669"/>
                </a:lnTo>
                <a:lnTo>
                  <a:pt x="6887" y="53524"/>
                </a:lnTo>
                <a:lnTo>
                  <a:pt x="0" y="87630"/>
                </a:lnTo>
                <a:lnTo>
                  <a:pt x="0" y="438150"/>
                </a:lnTo>
                <a:lnTo>
                  <a:pt x="6887" y="472255"/>
                </a:lnTo>
                <a:lnTo>
                  <a:pt x="25669" y="500110"/>
                </a:lnTo>
                <a:lnTo>
                  <a:pt x="53524" y="518892"/>
                </a:lnTo>
                <a:lnTo>
                  <a:pt x="87630" y="525780"/>
                </a:lnTo>
                <a:lnTo>
                  <a:pt x="1058418" y="525780"/>
                </a:lnTo>
                <a:lnTo>
                  <a:pt x="1092523" y="518892"/>
                </a:lnTo>
                <a:lnTo>
                  <a:pt x="1120378" y="500110"/>
                </a:lnTo>
                <a:lnTo>
                  <a:pt x="1139160" y="472255"/>
                </a:lnTo>
                <a:lnTo>
                  <a:pt x="1146048" y="438150"/>
                </a:lnTo>
                <a:lnTo>
                  <a:pt x="1146048" y="87630"/>
                </a:lnTo>
                <a:close/>
              </a:path>
            </a:pathLst>
          </a:custGeom>
          <a:ln w="1219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191385" y="4548885"/>
            <a:ext cx="7264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自动拒贷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946910" y="5024628"/>
            <a:ext cx="1146175" cy="524510"/>
          </a:xfrm>
          <a:custGeom>
            <a:avLst/>
            <a:gdLst/>
            <a:ahLst/>
            <a:cxnLst/>
            <a:rect l="l" t="t" r="r" b="b"/>
            <a:pathLst>
              <a:path w="1146175" h="524510">
                <a:moveTo>
                  <a:pt x="1146048" y="87376"/>
                </a:moveTo>
                <a:lnTo>
                  <a:pt x="1139182" y="53363"/>
                </a:lnTo>
                <a:lnTo>
                  <a:pt x="1120457" y="25590"/>
                </a:lnTo>
                <a:lnTo>
                  <a:pt x="1092684" y="6865"/>
                </a:lnTo>
                <a:lnTo>
                  <a:pt x="1058672" y="0"/>
                </a:ln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6"/>
                </a:lnTo>
                <a:lnTo>
                  <a:pt x="0" y="436880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6"/>
                </a:lnTo>
                <a:lnTo>
                  <a:pt x="1058672" y="524256"/>
                </a:lnTo>
                <a:lnTo>
                  <a:pt x="1092684" y="517390"/>
                </a:lnTo>
                <a:lnTo>
                  <a:pt x="1120457" y="498665"/>
                </a:lnTo>
                <a:lnTo>
                  <a:pt x="1139182" y="470892"/>
                </a:lnTo>
                <a:lnTo>
                  <a:pt x="1146048" y="436880"/>
                </a:lnTo>
                <a:lnTo>
                  <a:pt x="1146048" y="87376"/>
                </a:lnTo>
                <a:close/>
              </a:path>
            </a:pathLst>
          </a:custGeom>
          <a:ln w="1219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189226" y="5161026"/>
            <a:ext cx="7264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人工审核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942338" y="5637276"/>
            <a:ext cx="1146175" cy="524510"/>
          </a:xfrm>
          <a:custGeom>
            <a:avLst/>
            <a:gdLst/>
            <a:ahLst/>
            <a:cxnLst/>
            <a:rect l="l" t="t" r="r" b="b"/>
            <a:pathLst>
              <a:path w="1146175" h="524510">
                <a:moveTo>
                  <a:pt x="1146048" y="87376"/>
                </a:moveTo>
                <a:lnTo>
                  <a:pt x="1139182" y="53363"/>
                </a:lnTo>
                <a:lnTo>
                  <a:pt x="1120457" y="25590"/>
                </a:lnTo>
                <a:lnTo>
                  <a:pt x="1092684" y="6865"/>
                </a:lnTo>
                <a:lnTo>
                  <a:pt x="1058672" y="0"/>
                </a:ln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6"/>
                </a:lnTo>
                <a:lnTo>
                  <a:pt x="0" y="436880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6"/>
                </a:lnTo>
                <a:lnTo>
                  <a:pt x="1058672" y="524256"/>
                </a:lnTo>
                <a:lnTo>
                  <a:pt x="1092684" y="517390"/>
                </a:lnTo>
                <a:lnTo>
                  <a:pt x="1120457" y="498665"/>
                </a:lnTo>
                <a:lnTo>
                  <a:pt x="1139182" y="470892"/>
                </a:lnTo>
                <a:lnTo>
                  <a:pt x="1146048" y="436880"/>
                </a:lnTo>
                <a:lnTo>
                  <a:pt x="1146048" y="87376"/>
                </a:lnTo>
                <a:close/>
              </a:path>
            </a:pathLst>
          </a:custGeom>
          <a:ln w="12192">
            <a:solidFill>
              <a:srgbClr val="0094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2184907" y="5773623"/>
            <a:ext cx="7264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进入信审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181343" y="5236464"/>
            <a:ext cx="539115" cy="86995"/>
          </a:xfrm>
          <a:custGeom>
            <a:avLst/>
            <a:gdLst/>
            <a:ahLst/>
            <a:cxnLst/>
            <a:rect l="l" t="t" r="r" b="b"/>
            <a:pathLst>
              <a:path w="539115" h="86995">
                <a:moveTo>
                  <a:pt x="538733" y="28956"/>
                </a:moveTo>
                <a:lnTo>
                  <a:pt x="509777" y="28956"/>
                </a:lnTo>
                <a:lnTo>
                  <a:pt x="509777" y="57912"/>
                </a:lnTo>
                <a:lnTo>
                  <a:pt x="538733" y="57912"/>
                </a:lnTo>
                <a:lnTo>
                  <a:pt x="538733" y="28956"/>
                </a:lnTo>
                <a:close/>
              </a:path>
              <a:path w="539115" h="86995">
                <a:moveTo>
                  <a:pt x="480822" y="28956"/>
                </a:moveTo>
                <a:lnTo>
                  <a:pt x="451865" y="28956"/>
                </a:lnTo>
                <a:lnTo>
                  <a:pt x="451865" y="57912"/>
                </a:lnTo>
                <a:lnTo>
                  <a:pt x="480822" y="57912"/>
                </a:lnTo>
                <a:lnTo>
                  <a:pt x="480822" y="28956"/>
                </a:lnTo>
                <a:close/>
              </a:path>
              <a:path w="539115" h="86995">
                <a:moveTo>
                  <a:pt x="422909" y="28956"/>
                </a:moveTo>
                <a:lnTo>
                  <a:pt x="393953" y="28956"/>
                </a:lnTo>
                <a:lnTo>
                  <a:pt x="393953" y="57912"/>
                </a:lnTo>
                <a:lnTo>
                  <a:pt x="422909" y="57912"/>
                </a:lnTo>
                <a:lnTo>
                  <a:pt x="422909" y="28956"/>
                </a:lnTo>
                <a:close/>
              </a:path>
              <a:path w="539115" h="86995">
                <a:moveTo>
                  <a:pt x="364998" y="28956"/>
                </a:moveTo>
                <a:lnTo>
                  <a:pt x="336041" y="28956"/>
                </a:lnTo>
                <a:lnTo>
                  <a:pt x="336041" y="57912"/>
                </a:lnTo>
                <a:lnTo>
                  <a:pt x="364998" y="57912"/>
                </a:lnTo>
                <a:lnTo>
                  <a:pt x="364998" y="28956"/>
                </a:lnTo>
                <a:close/>
              </a:path>
              <a:path w="539115" h="86995">
                <a:moveTo>
                  <a:pt x="307085" y="28956"/>
                </a:moveTo>
                <a:lnTo>
                  <a:pt x="278129" y="28956"/>
                </a:lnTo>
                <a:lnTo>
                  <a:pt x="278129" y="57912"/>
                </a:lnTo>
                <a:lnTo>
                  <a:pt x="307085" y="57912"/>
                </a:lnTo>
                <a:lnTo>
                  <a:pt x="307085" y="28956"/>
                </a:lnTo>
                <a:close/>
              </a:path>
              <a:path w="539115" h="86995">
                <a:moveTo>
                  <a:pt x="249174" y="28956"/>
                </a:moveTo>
                <a:lnTo>
                  <a:pt x="220217" y="28956"/>
                </a:lnTo>
                <a:lnTo>
                  <a:pt x="220217" y="57912"/>
                </a:lnTo>
                <a:lnTo>
                  <a:pt x="249174" y="57912"/>
                </a:lnTo>
                <a:lnTo>
                  <a:pt x="249174" y="28956"/>
                </a:lnTo>
                <a:close/>
              </a:path>
              <a:path w="539115" h="86995">
                <a:moveTo>
                  <a:pt x="191261" y="28956"/>
                </a:moveTo>
                <a:lnTo>
                  <a:pt x="162305" y="28956"/>
                </a:lnTo>
                <a:lnTo>
                  <a:pt x="162305" y="57912"/>
                </a:lnTo>
                <a:lnTo>
                  <a:pt x="191261" y="57912"/>
                </a:lnTo>
                <a:lnTo>
                  <a:pt x="191261" y="28956"/>
                </a:lnTo>
                <a:close/>
              </a:path>
              <a:path w="539115" h="86995">
                <a:moveTo>
                  <a:pt x="133350" y="28956"/>
                </a:moveTo>
                <a:lnTo>
                  <a:pt x="104394" y="28956"/>
                </a:lnTo>
                <a:lnTo>
                  <a:pt x="104394" y="57912"/>
                </a:lnTo>
                <a:lnTo>
                  <a:pt x="133350" y="57912"/>
                </a:lnTo>
                <a:lnTo>
                  <a:pt x="133350" y="28956"/>
                </a:lnTo>
                <a:close/>
              </a:path>
              <a:path w="539115" h="86995">
                <a:moveTo>
                  <a:pt x="86867" y="0"/>
                </a:moveTo>
                <a:lnTo>
                  <a:pt x="0" y="43434"/>
                </a:lnTo>
                <a:lnTo>
                  <a:pt x="86867" y="86868"/>
                </a:lnTo>
                <a:lnTo>
                  <a:pt x="86867" y="57912"/>
                </a:lnTo>
                <a:lnTo>
                  <a:pt x="72389" y="57912"/>
                </a:lnTo>
                <a:lnTo>
                  <a:pt x="72389" y="28956"/>
                </a:lnTo>
                <a:lnTo>
                  <a:pt x="86867" y="28956"/>
                </a:lnTo>
                <a:lnTo>
                  <a:pt x="86867" y="0"/>
                </a:lnTo>
                <a:close/>
              </a:path>
              <a:path w="539115" h="86995">
                <a:moveTo>
                  <a:pt x="75437" y="28956"/>
                </a:moveTo>
                <a:lnTo>
                  <a:pt x="72389" y="28956"/>
                </a:lnTo>
                <a:lnTo>
                  <a:pt x="72389" y="57912"/>
                </a:lnTo>
                <a:lnTo>
                  <a:pt x="75437" y="57912"/>
                </a:lnTo>
                <a:lnTo>
                  <a:pt x="75437" y="28956"/>
                </a:lnTo>
                <a:close/>
              </a:path>
              <a:path w="539115" h="86995">
                <a:moveTo>
                  <a:pt x="86867" y="28956"/>
                </a:moveTo>
                <a:lnTo>
                  <a:pt x="75437" y="28956"/>
                </a:lnTo>
                <a:lnTo>
                  <a:pt x="75437" y="57912"/>
                </a:lnTo>
                <a:lnTo>
                  <a:pt x="86867" y="57912"/>
                </a:lnTo>
                <a:lnTo>
                  <a:pt x="86867" y="28956"/>
                </a:lnTo>
                <a:close/>
              </a:path>
            </a:pathLst>
          </a:custGeom>
          <a:solidFill>
            <a:srgbClr val="0094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147821" y="4636008"/>
            <a:ext cx="539115" cy="76200"/>
          </a:xfrm>
          <a:custGeom>
            <a:avLst/>
            <a:gdLst/>
            <a:ahLst/>
            <a:cxnLst/>
            <a:rect l="l" t="t" r="r" b="b"/>
            <a:pathLst>
              <a:path w="5391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39114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39114" h="76200">
                <a:moveTo>
                  <a:pt x="538733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38733" y="44450"/>
                </a:lnTo>
                <a:lnTo>
                  <a:pt x="538733" y="3175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78302" y="5236464"/>
            <a:ext cx="539115" cy="76200"/>
          </a:xfrm>
          <a:custGeom>
            <a:avLst/>
            <a:gdLst/>
            <a:ahLst/>
            <a:cxnLst/>
            <a:rect l="l" t="t" r="r" b="b"/>
            <a:pathLst>
              <a:path w="5391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39114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39114" h="76200">
                <a:moveTo>
                  <a:pt x="538734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38734" y="44450"/>
                </a:lnTo>
                <a:lnTo>
                  <a:pt x="538734" y="3175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78302" y="5830823"/>
            <a:ext cx="539115" cy="76200"/>
          </a:xfrm>
          <a:custGeom>
            <a:avLst/>
            <a:gdLst/>
            <a:ahLst/>
            <a:cxnLst/>
            <a:rect l="l" t="t" r="r" b="b"/>
            <a:pathLst>
              <a:path w="5391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39114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39114" h="76200">
                <a:moveTo>
                  <a:pt x="538734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38734" y="44450"/>
                </a:lnTo>
                <a:lnTo>
                  <a:pt x="538734" y="31750"/>
                </a:lnTo>
                <a:close/>
              </a:path>
            </a:pathLst>
          </a:custGeom>
          <a:solidFill>
            <a:srgbClr val="0094D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1130" y="3851275"/>
            <a:ext cx="4401820" cy="26682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>
                <a:ea typeface="宋体" panose="02010600030101010101" pitchFamily="2" charset="-122"/>
                <a:sym typeface="+mn-ea"/>
              </a:rPr>
              <a:t>Fintech</a:t>
            </a:r>
            <a:r>
              <a:rPr lang="zh-CN" altLang="zh-CN">
                <a:ea typeface="宋体" panose="02010600030101010101" pitchFamily="2" charset="-122"/>
                <a:sym typeface="+mn-ea"/>
              </a:rPr>
              <a:t>应用场景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场景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4</a:t>
            </a:r>
            <a:r>
              <a:rPr sz="1800" dirty="0">
                <a:ea typeface="宋体" panose="02010600030101010101" pitchFamily="2" charset="-122"/>
                <a:sym typeface="+mn-ea"/>
              </a:rPr>
              <a:t>、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智能识别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OCR识别身份证及银行卡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在业务票据整理过程中，可以通过图像识别等技术完成数据的收集，比如通过OCR完成身份证的识别，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银行承兑汇票，</a:t>
            </a:r>
            <a:r>
              <a:rPr sz="1800" dirty="0">
                <a:ea typeface="宋体" panose="02010600030101010101" pitchFamily="2" charset="-122"/>
                <a:sym typeface="+mn-ea"/>
              </a:rPr>
              <a:t>银行卡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440" y="1644650"/>
            <a:ext cx="5607685" cy="33648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>
                <a:ea typeface="宋体" panose="02010600030101010101" pitchFamily="2" charset="-122"/>
                <a:sym typeface="+mn-ea"/>
              </a:rPr>
              <a:t>Fintech</a:t>
            </a:r>
            <a:r>
              <a:rPr lang="zh-CN" altLang="zh-CN">
                <a:ea typeface="宋体" panose="02010600030101010101" pitchFamily="2" charset="-122"/>
                <a:sym typeface="+mn-ea"/>
              </a:rPr>
              <a:t>应用场景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场景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4、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智能识别</a:t>
            </a: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识别车辆型号，年份等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保险员做理赔定损的时候，可以通过手持设备对车辆进行拍照自动识别车辆的型号，年份等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865" y="1602740"/>
            <a:ext cx="5981700" cy="2857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>
                <a:ea typeface="宋体" panose="02010600030101010101" pitchFamily="2" charset="-122"/>
                <a:sym typeface="+mn-ea"/>
              </a:rPr>
              <a:t>Fintech</a:t>
            </a:r>
            <a:r>
              <a:rPr lang="zh-CN" altLang="zh-CN">
                <a:ea typeface="宋体" panose="02010600030101010101" pitchFamily="2" charset="-122"/>
                <a:sym typeface="+mn-ea"/>
              </a:rPr>
              <a:t>应用场景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797623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场景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5</a:t>
            </a:r>
            <a:r>
              <a:rPr sz="1800" dirty="0">
                <a:ea typeface="宋体" panose="02010600030101010101" pitchFamily="2" charset="-122"/>
                <a:sym typeface="+mn-ea"/>
              </a:rPr>
              <a:t>、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量化交易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策略收益，年华收益，基准收益，阿尔法，贝塔，夏普比率，最大回撤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zh-CN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05" y="2838450"/>
            <a:ext cx="10950575" cy="39096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39109" y="1309542"/>
            <a:ext cx="5667523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Fintech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应用场景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：</a:t>
            </a:r>
          </a:p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个贷信用违约（违约预测，评分卡，多元线性回归，逻辑回归，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XGBoost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/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LightGBM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反欺诈模型（集成学习，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RF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Adaboost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, GBDT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XGBoost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/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LightGBM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客户流失预警（决策树，神经网络，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RFM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精准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营销（用户画像，聚类分析，Embedding，Node2Vec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标签传播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）</a:t>
            </a:r>
          </a:p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智能推荐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（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购物篮分析，关联规则，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Wide&amp;Deep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）</a:t>
            </a:r>
          </a:p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量化交易（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vnpy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jointquant,ricequant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42B46D-A154-40F8-A75C-663764323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746" y="1826014"/>
            <a:ext cx="4433920" cy="4114830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43DEFBED-8F58-493D-B188-258F05DB5BE0}"/>
              </a:ext>
            </a:extLst>
          </p:cNvPr>
          <p:cNvSpPr txBox="1"/>
          <p:nvPr/>
        </p:nvSpPr>
        <p:spPr>
          <a:xfrm>
            <a:off x="8811902" y="2013179"/>
            <a:ext cx="762000" cy="79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FFFFFF"/>
                </a:solidFill>
                <a:latin typeface="Microsoft YaHei"/>
                <a:cs typeface="Microsoft YaHei"/>
              </a:rPr>
              <a:t>金融信用违约</a:t>
            </a:r>
            <a:endParaRPr b="1" dirty="0">
              <a:solidFill>
                <a:srgbClr val="FFFFFF"/>
              </a:solidFill>
              <a:latin typeface="Microsoft YaHei"/>
              <a:cs typeface="Microsoft YaHei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3D602F1-DAE9-44AB-8A52-67351A4D5855}"/>
              </a:ext>
            </a:extLst>
          </p:cNvPr>
          <p:cNvSpPr txBox="1"/>
          <p:nvPr/>
        </p:nvSpPr>
        <p:spPr>
          <a:xfrm>
            <a:off x="7267291" y="3306920"/>
            <a:ext cx="762000" cy="362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FFFFFF"/>
                </a:solidFill>
                <a:latin typeface="Microsoft YaHei"/>
                <a:cs typeface="Microsoft YaHei"/>
              </a:rPr>
              <a:t>反欺诈</a:t>
            </a:r>
            <a:endParaRPr b="1" dirty="0">
              <a:solidFill>
                <a:srgbClr val="FFFFFF"/>
              </a:solidFill>
              <a:latin typeface="Microsoft YaHei"/>
              <a:cs typeface="Microsoft YaHei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504F21F9-5A13-41CC-8F7A-4D13DBA50777}"/>
              </a:ext>
            </a:extLst>
          </p:cNvPr>
          <p:cNvSpPr txBox="1"/>
          <p:nvPr/>
        </p:nvSpPr>
        <p:spPr>
          <a:xfrm>
            <a:off x="10405174" y="3112955"/>
            <a:ext cx="762000" cy="7730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FFFFFF"/>
                </a:solidFill>
                <a:latin typeface="Microsoft YaHei"/>
                <a:cs typeface="Microsoft YaHei"/>
              </a:rPr>
              <a:t>客户流失预警</a:t>
            </a:r>
            <a:endParaRPr b="1" dirty="0">
              <a:solidFill>
                <a:srgbClr val="FFFFFF"/>
              </a:solidFill>
              <a:latin typeface="Microsoft YaHei"/>
              <a:cs typeface="Microsoft YaHei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07E17CE-0DA7-4580-A5E6-049F35FDB2FC}"/>
              </a:ext>
            </a:extLst>
          </p:cNvPr>
          <p:cNvSpPr txBox="1"/>
          <p:nvPr/>
        </p:nvSpPr>
        <p:spPr>
          <a:xfrm>
            <a:off x="9882816" y="4983317"/>
            <a:ext cx="762000" cy="7730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FFFFFF"/>
                </a:solidFill>
                <a:latin typeface="Microsoft YaHei"/>
                <a:cs typeface="Microsoft YaHei"/>
              </a:rPr>
              <a:t>精准</a:t>
            </a:r>
            <a:endParaRPr lang="en-US" altLang="zh-CN" b="1" dirty="0">
              <a:solidFill>
                <a:srgbClr val="FFFFFF"/>
              </a:solidFill>
              <a:latin typeface="Microsoft YaHei"/>
              <a:cs typeface="Microsoft YaHei"/>
            </a:endParaRPr>
          </a:p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FFFFFF"/>
                </a:solidFill>
                <a:latin typeface="Microsoft YaHei"/>
                <a:cs typeface="Microsoft YaHei"/>
              </a:rPr>
              <a:t>营销</a:t>
            </a:r>
            <a:endParaRPr b="1" dirty="0">
              <a:solidFill>
                <a:srgbClr val="FFFFFF"/>
              </a:solidFill>
              <a:latin typeface="Microsoft YaHei"/>
              <a:cs typeface="Microsoft YaHei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C7B8C662-A7C2-4DE2-AE95-1C5CC8311342}"/>
              </a:ext>
            </a:extLst>
          </p:cNvPr>
          <p:cNvSpPr txBox="1"/>
          <p:nvPr/>
        </p:nvSpPr>
        <p:spPr>
          <a:xfrm>
            <a:off x="7945951" y="4952445"/>
            <a:ext cx="762000" cy="7730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FFFFFF"/>
                </a:solidFill>
                <a:latin typeface="Microsoft YaHei"/>
                <a:cs typeface="Microsoft YaHei"/>
              </a:rPr>
              <a:t>智能</a:t>
            </a:r>
            <a:endParaRPr lang="en-US" altLang="zh-CN" b="1" dirty="0">
              <a:solidFill>
                <a:srgbClr val="FFFFFF"/>
              </a:solidFill>
              <a:latin typeface="Microsoft YaHei"/>
              <a:cs typeface="Microsoft YaHei"/>
            </a:endParaRPr>
          </a:p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FFFFFF"/>
                </a:solidFill>
                <a:latin typeface="Microsoft YaHei"/>
                <a:cs typeface="Microsoft YaHei"/>
              </a:rPr>
              <a:t>推荐</a:t>
            </a:r>
            <a:endParaRPr b="1" dirty="0">
              <a:solidFill>
                <a:srgbClr val="FFFFFF"/>
              </a:solidFill>
              <a:latin typeface="Microsoft YaHei"/>
              <a:cs typeface="Microsoft YaHei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54AC87C4-B2C9-46F8-9267-2A29B8BFDC69}"/>
              </a:ext>
            </a:extLst>
          </p:cNvPr>
          <p:cNvSpPr txBox="1"/>
          <p:nvPr/>
        </p:nvSpPr>
        <p:spPr>
          <a:xfrm>
            <a:off x="8647808" y="3841792"/>
            <a:ext cx="1151879" cy="374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b="1" dirty="0">
                <a:solidFill>
                  <a:srgbClr val="FFFFFF"/>
                </a:solidFill>
                <a:latin typeface="Microsoft YaHei"/>
                <a:cs typeface="Microsoft YaHei"/>
              </a:rPr>
              <a:t>业务场景</a:t>
            </a:r>
            <a:endParaRPr sz="2200" b="1" dirty="0">
              <a:solidFill>
                <a:srgbClr val="FFFFFF"/>
              </a:solidFill>
              <a:latin typeface="Microsoft YaHei"/>
              <a:cs typeface="Microsoft YaHei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D573232-F089-4B6D-9B79-3FF0BB37BB53}"/>
              </a:ext>
            </a:extLst>
          </p:cNvPr>
          <p:cNvSpPr txBox="1"/>
          <p:nvPr/>
        </p:nvSpPr>
        <p:spPr>
          <a:xfrm>
            <a:off x="1032293" y="6278093"/>
            <a:ext cx="7795821" cy="46038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software engineer + finance =&gt; 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蚂蚁金服，京东金融，招商银行，中国平安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833998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9" y="965199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altLang="zh-CN" sz="4800" dirty="0">
                <a:solidFill>
                  <a:srgbClr val="C00000"/>
                </a:solidFill>
              </a:rPr>
              <a:t>Python</a:t>
            </a:r>
            <a:r>
              <a:rPr lang="zh-CN" altLang="en-US" sz="4800" dirty="0">
                <a:solidFill>
                  <a:srgbClr val="C00000"/>
                </a:solidFill>
              </a:rPr>
              <a:t>量化交易</a:t>
            </a:r>
            <a:endParaRPr lang="zh-CN" altLang="zh-CN" sz="4800" dirty="0">
              <a:solidFill>
                <a:srgbClr val="C00000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2" y="2057400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769229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窗口函数 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rolling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56484" y="1282066"/>
            <a:ext cx="5339517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DataFrame.rolling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(window, 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min_periods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=None, center=False, on=None)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window: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时间窗的大小，即向前几个数据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可以理解将最近的几个值进行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group by)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min_periods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: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最少需要的观测点数量，默认与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window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相等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center: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把窗口的标签设置为居中，布尔型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默认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False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on: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可选参数，指定要计算滚动窗口的列，值为列名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927568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窗口函数 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rolling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56484" y="1282066"/>
            <a:ext cx="565596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生成模拟数据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df =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pd.DataFrame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np.random.randint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(5, size=(10, 2)), index=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pd.date_range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('1/1/2021', periods=10), columns=['A', 'B’])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print(df)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将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列最近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个值相加并生成新列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df['C'] = df['B'].rolling(window=2).sum()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df['D'] = df['B'].rolling(window=5).sum()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将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列最近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个值求平均并生成新列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df['E'] = df['B'].rolling(window=2,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min_periods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=1).mean()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df['F'] = df['B'].rolling(window=5,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min_periods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=1).mean()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print(df)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116A7E-4670-4DD5-8A6B-94EA45BDC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209" y="3870553"/>
            <a:ext cx="2719407" cy="26813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DCDA02-6662-4783-AAAD-6768D9F9D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903" y="1157794"/>
            <a:ext cx="1143008" cy="266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1748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数据源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4" y="1442720"/>
            <a:ext cx="6051378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sv-SE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JQData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包括沪深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股行情数据，上市公司财务数据，场内基金数据，场外基金数据，指数数据，期货数据，期权数据、债券数据以及宏观经济数据</a:t>
            </a:r>
            <a:endParaRPr lang="sv-SE" altLang="zh-CN" sz="18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sv-SE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pip install jqdatasdk -i </a:t>
            </a:r>
            <a:r>
              <a:rPr lang="sv-SE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4"/>
              </a:rPr>
              <a:t>https://pypi.tuna.tsinghua.edu.cn/simple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jqdatasdk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jqdatasdk.auth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(‘username’, ‘password’) #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填写自己的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获取平安银行股票数据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jqdatasdk.get_price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("000001.XSHE", </a:t>
            </a:r>
            <a:r>
              <a:rPr lang="en-US" altLang="zh-CN" sz="1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start_date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="2021-01-01", </a:t>
            </a:r>
            <a:r>
              <a:rPr lang="en-US" altLang="zh-CN" sz="1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end_date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="2021-03-05")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49A47B-073B-4546-B10B-028744664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319" y="1993356"/>
            <a:ext cx="4029104" cy="267178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187BFC-D96A-40F5-A7E9-1D9AFD382BC6}"/>
              </a:ext>
            </a:extLst>
          </p:cNvPr>
          <p:cNvSpPr txBox="1">
            <a:spLocks noGrp="1"/>
          </p:cNvSpPr>
          <p:nvPr/>
        </p:nvSpPr>
        <p:spPr>
          <a:xfrm>
            <a:off x="6866736" y="4915141"/>
            <a:ext cx="5090354" cy="129346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sv-SE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JQData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含有一些计算的指标：</a:t>
            </a:r>
            <a:r>
              <a:rPr lang="en-US" altLang="zh-CN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pe_ratio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market_cap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包括板块信息，可以按照板块进行筛选股票</a:t>
            </a:r>
            <a:endParaRPr lang="zh-CN" altLang="zh-CN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061152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behind the theory, original from the real problem</a:t>
            </a:r>
            <a:endParaRPr lang="zh-CN" altLang="zh-CN" dirty="0"/>
          </a:p>
          <a:p>
            <a:r>
              <a:rPr lang="en-US" altLang="zh-CN" dirty="0"/>
              <a:t>Action</a:t>
            </a:r>
            <a:r>
              <a:rPr lang="zh-CN" altLang="zh-CN" dirty="0"/>
              <a:t>：</a:t>
            </a:r>
            <a:r>
              <a:rPr lang="en-US" altLang="zh-CN" dirty="0"/>
              <a:t>solve problems by tools, present the results</a:t>
            </a:r>
            <a:endParaRPr lang="zh-CN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数据源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6" y="1442720"/>
            <a:ext cx="55525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 err="1">
                <a:ea typeface="宋体" panose="02010600030101010101" pitchFamily="2" charset="-122"/>
                <a:sym typeface="+mn-ea"/>
              </a:rPr>
              <a:t>fix_yahoo_finance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工具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雅虎财经的数据，</a:t>
            </a:r>
            <a:r>
              <a:rPr lang="en-US" sz="1800" dirty="0" err="1">
                <a:ea typeface="宋体" panose="02010600030101010101" pitchFamily="2" charset="-122"/>
                <a:sym typeface="+mn-ea"/>
              </a:rPr>
              <a:t>pandas_datareader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中使用</a:t>
            </a:r>
            <a:r>
              <a:rPr lang="en-US" sz="1800" dirty="0" err="1">
                <a:ea typeface="宋体" panose="02010600030101010101" pitchFamily="2" charset="-122"/>
                <a:sym typeface="+mn-ea"/>
              </a:rPr>
              <a:t>get_data_yahoo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()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 可能会出现获取数据出错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fix_yahoo_finance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工具包用来修复</a:t>
            </a:r>
            <a:r>
              <a:rPr lang="en-US" sz="1800" dirty="0" err="1">
                <a:ea typeface="宋体" panose="02010600030101010101" pitchFamily="2" charset="-122"/>
                <a:sym typeface="+mn-ea"/>
              </a:rPr>
              <a:t>pandas_datareader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获取数据的问题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import 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fix_yahoo_finance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 as 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yf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tickers = ['AAPL', 'BABA', 'BIDU', 'GOOGL', 'FB', 'AMZN']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data = 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yf.download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(tickers = tickers, start = '2020-01-01', end = '2020-12-31')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data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385C35-C15D-4E73-BAB5-1A21D74D4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820" y="1837150"/>
            <a:ext cx="6053288" cy="333461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988FB6-3F55-4917-B85F-4F2D60AA5E77}"/>
              </a:ext>
            </a:extLst>
          </p:cNvPr>
          <p:cNvSpPr txBox="1">
            <a:spLocks noGrp="1"/>
          </p:cNvSpPr>
          <p:nvPr/>
        </p:nvSpPr>
        <p:spPr>
          <a:xfrm>
            <a:off x="6866736" y="5293713"/>
            <a:ext cx="5090354" cy="54796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sv-SE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Yahoo Finance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数据源比较全，有时访问会受限制</a:t>
            </a:r>
            <a:endParaRPr lang="zh-CN" altLang="zh-CN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17270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数据源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6" y="1442720"/>
            <a:ext cx="55525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 err="1">
                <a:ea typeface="宋体" panose="02010600030101010101" pitchFamily="2" charset="-122"/>
                <a:sym typeface="+mn-ea"/>
              </a:rPr>
              <a:t>fix_yahoo_finance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工具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雅虎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API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是国际性的，支持查询国内沪深股市的数据，规则是：上海市场末尾加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.SS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，深圳市场末尾加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.SZ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比如浦发银行的代号是：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600000.SS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深发展的代号是：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000001.SZ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901670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模拟股票交易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6" y="1442720"/>
            <a:ext cx="55525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模拟股票交易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给出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2013-02-08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到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2018-02-07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505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支股票的数据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2017-01-03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 初始资金为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10000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请你制定股票交易策略，对股票进行买入或卖出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计算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2017-12-29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的资金和投资回报率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66C7F2-6F9C-451C-B87B-0F6B8E1F9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766" y="2091879"/>
            <a:ext cx="5479568" cy="33129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764321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模拟股票交易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6" y="1442720"/>
            <a:ext cx="55525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策略模拟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2016-2017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年，按照过去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年涨幅排序，直接全仓购买最好的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计算投资组合价值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def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get_portfolio_value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(port,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evaluation_date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购买股票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def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portfolio_buy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(port,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purchase_day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stock_name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, num):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卖出股票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def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portfolio_sell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(port,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sell_day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stock_name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, num):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假设初始资金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10000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portfolio =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dict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portfolio['cash'] = 10000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66C7F2-6F9C-451C-B87B-0F6B8E1F9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766" y="2091879"/>
            <a:ext cx="5479568" cy="331298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MACD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策略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MACD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指标：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Moving Average Convergence and Divergence</a:t>
            </a: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Geral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 Appel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于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1979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年提出的，利用收盘价的短期（常用为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日）均线与长期（常用为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26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日）均线之间的聚合与分离状况，对买入、卖出时机作出研判的指标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，计算出短期均线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EMA1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，长期均线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EMA2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，计算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EMA1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与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EMA2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的差值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DIF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DIF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组成的线 称为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MACD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线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，计算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DIF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周期的平滑移动平均线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 DEA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DIF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的多日平均线，经过双重平滑运算，较好的“过滤”出买卖信号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DIF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减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DEA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，得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Histogram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，绘制成围绕零轴线波动的柱形图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B87155-B115-4C28-B5C2-9E28C519B55F}"/>
              </a:ext>
            </a:extLst>
          </p:cNvPr>
          <p:cNvSpPr txBox="1">
            <a:spLocks noGrp="1"/>
          </p:cNvSpPr>
          <p:nvPr/>
        </p:nvSpPr>
        <p:spPr>
          <a:xfrm>
            <a:off x="6284198" y="1389592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：如何判断买入还是卖出？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差离值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DIF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向上突破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MACD =&gt;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后市看好的买入信号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差离值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DIF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向下突破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MACD =&gt;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后市看坏的卖出信号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差离值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DIF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与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MACD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都呈现向上走势，而且有突破，是黄金交叉点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后市大好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差离值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DIF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与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MACD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都呈现向下跌势，而且有跌破，是死亡交叉点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后市大坏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16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656135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MACD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策略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MACD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指标：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DIF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DEA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和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MACD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（即两条曲线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+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红绿柱）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DIF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即橙线，是对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线收盘价进行一系列计算的结果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DEA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是蓝线，是在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DIF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的基础上计算出来的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MACD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柱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（橙线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–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蓝线）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* 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（快线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DIF – DIF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9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日加权移动均线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DEA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* 2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MACD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就是一种移动平均线，有一根快线和慢线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与均线类似，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MACD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也是平均的，所以就有一定的滞后性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=&gt; MACD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是用来表征股票的趋势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通过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MACD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，可以在正确的时间，做正确的事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179FEA-7344-433E-B32F-3F8139631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715" y="1816261"/>
            <a:ext cx="5274481" cy="38858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526027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MACD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策略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6" y="1442720"/>
            <a:ext cx="562144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MACD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指标的逻辑：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均线只是过去股价的平均值，没有办法预测未来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因为股价决定了均线的方向，而不是均线决定股价的方向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均线的作用在于指示价格当前运动的方向，属于趋势型指标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DIF = 12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日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 – 26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日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默认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日和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26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日，是因为之前每周股票交易是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天，半个月是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天，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个月是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26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天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也可以改成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日和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日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当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DIF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上穿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轴时，即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日均线与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26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日均线金叉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当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DIF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下穿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轴时，即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日均线与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26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日均线死叉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zh-CN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39CC12-A438-4D62-AFFB-35E31DF9A609}"/>
              </a:ext>
            </a:extLst>
          </p:cNvPr>
          <p:cNvSpPr txBox="1">
            <a:spLocks noGrp="1"/>
          </p:cNvSpPr>
          <p:nvPr/>
        </p:nvSpPr>
        <p:spPr>
          <a:xfrm>
            <a:off x="6307613" y="1325880"/>
            <a:ext cx="5547837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Thinking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MACD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如何指导股市的买卖？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在趋势行情中，金叉与死叉是有效的买卖信号，在震荡行情中，金叉与死叉可能是假信号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FE51BF-439A-4C4A-ACBD-3B5B44511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010" y="2570313"/>
            <a:ext cx="5415600" cy="39904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544828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MACD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策略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6" y="1442720"/>
            <a:ext cx="5866061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To DO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：对于某支股票，比如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AAPL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）计算短期均线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ma1,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长期均线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ma2, 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dif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）计算买入信号，卖出信号的时刻点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）在股市中，绘制买入卖出信号，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dif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, ma1 ma2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曲线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4B3EC2-E8B4-4272-8FF9-703A890EC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579" y="1472535"/>
            <a:ext cx="5965147" cy="3077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807611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MACD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策略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70672" y="1285467"/>
            <a:ext cx="6046612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计算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df['ma1']=df['Close'].rolling(window=ma1,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min_periods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=1).mean()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df['ma2']=df['Close'].rolling(window=ma2,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min_periods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=1).mean()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初始化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positions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均为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df['positions'] = 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当短均线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&gt;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长均线，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positions=1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df['positions'][ma1:] =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np.where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(df['ma1'][ma1:]&gt;=df['ma2'][ma1:],1,0)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计算前后两天的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positions diff，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代表交易信号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signals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 signals=1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买入，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signals=-1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卖出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df['signals'] = df['positions'].diff()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4B3EC2-E8B4-4272-8FF9-703A890EC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535" y="1262868"/>
            <a:ext cx="5965147" cy="3077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288846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Project</a:t>
            </a:r>
            <a:r>
              <a:rPr lang="zh-CN" altLang="en-US" dirty="0">
                <a:ea typeface="宋体" panose="02010600030101010101" pitchFamily="2" charset="-122"/>
              </a:rPr>
              <a:t>：编写量化交易策略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98805" y="1385571"/>
            <a:ext cx="5420996" cy="43402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Project</a:t>
            </a:r>
            <a:r>
              <a:rPr lang="zh-CN" altLang="en-US" sz="16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：编写量化交易策略</a:t>
            </a:r>
            <a:endParaRPr sz="1600" kern="100" dirty="0"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2020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日 初始资金为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10000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元，可以买入卖出任何股票，计算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2020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年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12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月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31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日的资金及收益率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）股票选择策略，比如筛选 计算机板块，金融板块股票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）股票配额策略，比如筛选出来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支股票，按照评分分配的原则，每支股票初始资金为 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10000/10=1000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元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）制定交易策略，比如根据</a:t>
            </a:r>
            <a:r>
              <a:rPr lang="en-US" altLang="zh-CN" sz="1600" kern="100" dirty="0" err="1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macd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进行买入，卖出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To DO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：看下谁的量化交易策略收益率最高？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（买卖时间为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2020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年全年）</a:t>
            </a:r>
            <a:endParaRPr 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4DFCD0-9825-491C-A7A6-417EA654F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457" y="1629791"/>
            <a:ext cx="5965147" cy="3077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30168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sz="4000">
                <a:ea typeface="宋体" panose="02010600030101010101" pitchFamily="2" charset="-122"/>
                <a:sym typeface="+mn-ea"/>
              </a:rPr>
              <a:t>Fintech</a:t>
            </a:r>
            <a:r>
              <a:rPr lang="zh-CN" altLang="zh-CN" sz="4000">
                <a:ea typeface="宋体" panose="02010600030101010101" pitchFamily="2" charset="-122"/>
                <a:sym typeface="+mn-ea"/>
              </a:rPr>
              <a:t>应用场景</a:t>
            </a:r>
            <a:endParaRPr lang="zh-CN" altLang="en-US" sz="4000" dirty="0">
              <a:latin typeface="Calibri Light" panose="020F0302020204030204" charset="0"/>
              <a:ea typeface="宋体" panose="02010600030101010101" pitchFamily="2" charset="-122"/>
              <a:cs typeface="Calibri Light" panose="020F0302020204030204" charset="0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38200" y="2150745"/>
            <a:ext cx="5066030" cy="47701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Fintech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公司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&amp;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人才发展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银行的业务线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场景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：财经新闻分析</a:t>
            </a:r>
          </a:p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场景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：智能营销（用户画像与销售策略）</a:t>
            </a:r>
          </a:p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场景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：金融数据分析与风险控制</a:t>
            </a:r>
          </a:p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场景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：智能识别</a:t>
            </a:r>
          </a:p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场景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：量化交易</a:t>
            </a:r>
          </a:p>
          <a:p>
            <a:pPr lvl="0"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endParaRPr lang="en-US" altLang="zh-CN" sz="1800" dirty="0"/>
          </a:p>
        </p:txBody>
      </p:sp>
      <p:sp>
        <p:nvSpPr>
          <p:cNvPr id="4" name="Title 1"/>
          <p:cNvSpPr txBox="1"/>
          <p:nvPr/>
        </p:nvSpPr>
        <p:spPr>
          <a:xfrm>
            <a:off x="6616065" y="1147445"/>
            <a:ext cx="5422900" cy="132588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lang="zh-CN" altLang="en-US" sz="4000" dirty="0">
                <a:ea typeface="宋体" panose="02010600030101010101" pitchFamily="2" charset="-122"/>
              </a:rPr>
              <a:t>违约预测问题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6615430" y="2084070"/>
            <a:ext cx="4980940" cy="46266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</a:rPr>
              <a:t>数据探索</a:t>
            </a:r>
          </a:p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</a:rPr>
              <a:t>设置类型特征，分类特征</a:t>
            </a:r>
          </a:p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</a:rPr>
              <a:t>日期类型处理的方法</a:t>
            </a:r>
          </a:p>
          <a:p>
            <a:pPr lvl="0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</a:rPr>
              <a:t>特征构造</a:t>
            </a:r>
          </a:p>
          <a:p>
            <a:pPr lvl="0">
              <a:lnSpc>
                <a:spcPct val="150000"/>
              </a:lnSpc>
            </a:pPr>
            <a:r>
              <a:rPr lang="en-US" altLang="zh-CN" sz="1800" dirty="0" err="1">
                <a:ea typeface="宋体" panose="02010600030101010101" pitchFamily="2" charset="-122"/>
              </a:rPr>
              <a:t>XGBoost</a:t>
            </a:r>
            <a:r>
              <a:rPr lang="en-US" altLang="zh-CN" sz="1800" dirty="0">
                <a:ea typeface="宋体" panose="02010600030101010101" pitchFamily="2" charset="-122"/>
              </a:rPr>
              <a:t>/</a:t>
            </a:r>
            <a:r>
              <a:rPr lang="en-US" altLang="zh-CN" sz="1800" dirty="0" err="1">
                <a:ea typeface="宋体" panose="02010600030101010101" pitchFamily="2" charset="-122"/>
              </a:rPr>
              <a:t>LightGBM</a:t>
            </a:r>
            <a:r>
              <a:rPr lang="zh-CN" altLang="en-US" sz="1800" dirty="0">
                <a:ea typeface="宋体" panose="02010600030101010101" pitchFamily="2" charset="-122"/>
              </a:rPr>
              <a:t>使用</a:t>
            </a:r>
          </a:p>
          <a:p>
            <a:pPr lvl="0">
              <a:lnSpc>
                <a:spcPct val="150000"/>
              </a:lnSpc>
            </a:pPr>
            <a:endParaRPr lang="en-US" altLang="zh-CN" sz="1800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sz="4000" dirty="0"/>
              <a:t>2</a:t>
            </a:r>
            <a:r>
              <a:rPr lang="en-US" altLang="zh-CN" sz="4000" dirty="0"/>
              <a:t>/2</a:t>
            </a:r>
            <a:r>
              <a:rPr lang="zh-CN" altLang="en-US" sz="4000" dirty="0"/>
              <a:t> 违约预测问题</a:t>
            </a:r>
            <a:endParaRPr lang="zh-CN" altLang="en-US" sz="40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874920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：贷款违约预测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570807" y="1139190"/>
            <a:ext cx="5554587" cy="4112260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：贷款违约预测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数据集：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某信贷平台贷款记录</a:t>
            </a:r>
            <a:r>
              <a:rPr lang="en-US" altLang="zh-CN" sz="1400" dirty="0">
                <a:hlinkClick r:id="rId3"/>
              </a:rPr>
              <a:t>https://tianchi.aliyun.com/competition/entrance/531830/information</a:t>
            </a:r>
            <a:endParaRPr lang="zh-CN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47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个指标，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120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万贷款记录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其中</a:t>
            </a:r>
            <a:r>
              <a:rPr lang="en-US" altLang="zh-CN" sz="1600" dirty="0">
                <a:ea typeface="宋体" panose="02010600030101010101" pitchFamily="2" charset="-122"/>
              </a:rPr>
              <a:t>15</a:t>
            </a:r>
            <a:r>
              <a:rPr lang="zh-CN" altLang="en-US" sz="1600" dirty="0">
                <a:ea typeface="宋体" panose="02010600030101010101" pitchFamily="2" charset="-122"/>
              </a:rPr>
              <a:t>列为匿名变量，并且对</a:t>
            </a:r>
            <a:r>
              <a:rPr lang="en-US" altLang="zh-CN" sz="1600" dirty="0" err="1">
                <a:ea typeface="宋体" panose="02010600030101010101" pitchFamily="2" charset="-122"/>
              </a:rPr>
              <a:t>employmentTitle</a:t>
            </a:r>
            <a:r>
              <a:rPr lang="zh-CN" altLang="en-US" sz="1600" dirty="0"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ea typeface="宋体" panose="02010600030101010101" pitchFamily="2" charset="-122"/>
              </a:rPr>
              <a:t>purpose</a:t>
            </a:r>
            <a:r>
              <a:rPr lang="zh-CN" altLang="en-US" sz="1600" dirty="0">
                <a:ea typeface="宋体" panose="02010600030101010101" pitchFamily="2" charset="-122"/>
              </a:rPr>
              <a:t>、</a:t>
            </a:r>
            <a:r>
              <a:rPr lang="en-US" altLang="zh-CN" sz="1600" dirty="0" err="1">
                <a:ea typeface="宋体" panose="02010600030101010101" pitchFamily="2" charset="-122"/>
              </a:rPr>
              <a:t>postCode</a:t>
            </a:r>
            <a:r>
              <a:rPr lang="zh-CN" altLang="en-US" sz="1600" dirty="0">
                <a:ea typeface="宋体" panose="02010600030101010101" pitchFamily="2" charset="-122"/>
              </a:rPr>
              <a:t>和</a:t>
            </a:r>
            <a:r>
              <a:rPr lang="en-US" altLang="zh-CN" sz="1600" dirty="0">
                <a:ea typeface="宋体" panose="02010600030101010101" pitchFamily="2" charset="-122"/>
              </a:rPr>
              <a:t>title</a:t>
            </a:r>
            <a:r>
              <a:rPr lang="zh-CN" altLang="en-US" sz="1600" dirty="0">
                <a:ea typeface="宋体" panose="02010600030101010101" pitchFamily="2" charset="-122"/>
              </a:rPr>
              <a:t>等字段进行脱敏</a:t>
            </a:r>
            <a:endParaRPr lang="en-US" altLang="zh-CN" sz="1600" dirty="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训练集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train.csv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测试集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testA.csv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提交格式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 sample_submit.csv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979718"/>
              </p:ext>
            </p:extLst>
          </p:nvPr>
        </p:nvGraphicFramePr>
        <p:xfrm>
          <a:off x="6173310" y="1139190"/>
          <a:ext cx="5773533" cy="57320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1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1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字段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说明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id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为贷款清单分配的唯一信用证标识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loanAmnt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贷款金额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term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贷款期限（</a:t>
                      </a:r>
                      <a:r>
                        <a:rPr lang="en-US" sz="1600" u="none" strike="noStrike" dirty="0">
                          <a:effectLst/>
                        </a:rPr>
                        <a:t>year）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interestRate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贷款利率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Installment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分期付款金额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grade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贷款等级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subGrade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贷款等级之子级</a:t>
                      </a:r>
                      <a:endParaRPr lang="zh-CN" alt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employmentTitle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就业职称</a:t>
                      </a:r>
                      <a:endParaRPr lang="zh-CN" alt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employmentLength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就业年限（年）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homeOwnership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借款人在登记时提供的房屋所有权状况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annualIncome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年收入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verificationStatus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验证状态</a:t>
                      </a:r>
                      <a:endParaRPr lang="zh-CN" alt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issueDate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贷款发放的月份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9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purpose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借款人在贷款申请时的贷款用途类别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906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postCode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借款人在贷款申请中提供的邮政编码的前</a:t>
                      </a:r>
                      <a:r>
                        <a:rPr lang="en-US" altLang="zh-CN" sz="1600" u="none" strike="noStrike" dirty="0">
                          <a:effectLst/>
                        </a:rPr>
                        <a:t>3</a:t>
                      </a:r>
                      <a:r>
                        <a:rPr lang="zh-CN" altLang="en-US" sz="1600" u="none" strike="noStrike" dirty="0">
                          <a:effectLst/>
                        </a:rPr>
                        <a:t>位数字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regionCode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地区编码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dti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债务收入比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：贷款违约预测</a:t>
            </a:r>
            <a:endParaRPr lang="zh-CN" dirty="0"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87800" y="1180407"/>
          <a:ext cx="5857582" cy="56278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67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0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656"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delinquency_2years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借款人过去</a:t>
                      </a:r>
                      <a:r>
                        <a:rPr lang="en-US" altLang="zh-CN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年信用档案中逾期</a:t>
                      </a:r>
                      <a:r>
                        <a:rPr lang="en-US" altLang="zh-CN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30</a:t>
                      </a: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天以上的违约事件数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750"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en-US" sz="160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ficoRangeLow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借款人在贷款发放时的</a:t>
                      </a:r>
                      <a:r>
                        <a:rPr lang="en-US" altLang="zh-CN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fico</a:t>
                      </a: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所属的下限范围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750"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en-US" sz="160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ficoRangeHigh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借款人在贷款发放时的</a:t>
                      </a:r>
                      <a:r>
                        <a:rPr lang="en-US" altLang="zh-CN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fico</a:t>
                      </a: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所属的上限范围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397"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en-US" sz="160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openAcc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借款人信用档案中未结信用额度的数量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127"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en-US" sz="160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pubRec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贬损公共记录的数量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397"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en-US" sz="160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pubRecBankruptcies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公开记录清除的数量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1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revolBal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信贷周转余额合计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8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revolUtil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循环额度利用率，或借款人使用的相对于所有可用循环信贷的信贷金额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totalAcc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借款人信用档案中当前的信用额度总数</a:t>
                      </a:r>
                      <a:endParaRPr lang="zh-CN" alt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1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initialListStatus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贷款的初始列表状态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48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applicationType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表明贷款是个人申请还是与两个共同借款人的联合申请</a:t>
                      </a:r>
                      <a:endParaRPr lang="zh-CN" alt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9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earliesCreditLine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借款人最早报告的信用额度开立的月份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1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title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借款人提供的贷款名称</a:t>
                      </a:r>
                      <a:endParaRPr lang="zh-CN" alt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48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policyCode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公开可用的策略</a:t>
                      </a:r>
                      <a:r>
                        <a:rPr lang="en-US" altLang="zh-CN" sz="1600" u="none" strike="noStrike">
                          <a:effectLst/>
                        </a:rPr>
                        <a:t>_</a:t>
                      </a:r>
                      <a:r>
                        <a:rPr lang="zh-CN" altLang="en-US" sz="1600" u="none" strike="noStrike">
                          <a:effectLst/>
                        </a:rPr>
                        <a:t>代码</a:t>
                      </a:r>
                      <a:r>
                        <a:rPr lang="en-US" altLang="zh-CN" sz="1600" u="none" strike="noStrike">
                          <a:effectLst/>
                        </a:rPr>
                        <a:t>=1</a:t>
                      </a:r>
                      <a:r>
                        <a:rPr lang="zh-CN" altLang="en-US" sz="1600" u="none" strike="noStrike">
                          <a:effectLst/>
                        </a:rPr>
                        <a:t>新产品不公开可用的策略</a:t>
                      </a:r>
                      <a:r>
                        <a:rPr lang="en-US" altLang="zh-CN" sz="1600" u="none" strike="noStrike">
                          <a:effectLst/>
                        </a:rPr>
                        <a:t>_</a:t>
                      </a:r>
                      <a:r>
                        <a:rPr lang="zh-CN" altLang="en-US" sz="1600" u="none" strike="noStrike">
                          <a:effectLst/>
                        </a:rPr>
                        <a:t>代码</a:t>
                      </a:r>
                      <a:r>
                        <a:rPr lang="en-US" altLang="zh-CN" sz="1600" u="none" strike="noStrike">
                          <a:effectLst/>
                        </a:rPr>
                        <a:t>=2</a:t>
                      </a:r>
                      <a:endParaRPr lang="en-US" altLang="zh-CN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4804">
                <a:tc>
                  <a:txBody>
                    <a:bodyPr/>
                    <a:lstStyle/>
                    <a:p>
                      <a:pPr algn="l" fontAlgn="ctr"/>
                      <a:r>
                        <a:rPr lang="pl-PL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n系列匿名特征</a:t>
                      </a:r>
                      <a:endParaRPr lang="pl-PL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匿名特征</a:t>
                      </a:r>
                      <a:r>
                        <a:rPr lang="en-US" altLang="zh-CN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n0-n14</a:t>
                      </a: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，为一些贷款人行为计数特征的处理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91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isDefault</a:t>
                      </a:r>
                      <a:endParaRPr lang="pl-PL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是否违约，</a:t>
                      </a:r>
                      <a:r>
                        <a:rPr lang="en-US" altLang="zh-CN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代表违约，</a:t>
                      </a:r>
                      <a:r>
                        <a:rPr lang="en-US" altLang="zh-CN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</a:t>
                      </a: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代表正常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" name="文本占位符 1"/>
          <p:cNvSpPr txBox="1"/>
          <p:nvPr/>
        </p:nvSpPr>
        <p:spPr>
          <a:xfrm>
            <a:off x="6414975" y="1139190"/>
            <a:ext cx="5637889" cy="41122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-apple-system"/>
                <a:sym typeface="+mn-ea"/>
              </a:rPr>
              <a:t>评估标准</a:t>
            </a:r>
            <a:endParaRPr lang="en-US" altLang="zh-CN" sz="1600" dirty="0">
              <a:solidFill>
                <a:srgbClr val="333333"/>
              </a:solidFill>
              <a:latin typeface="-apple-system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solidFill>
                  <a:srgbClr val="333333"/>
                </a:solidFill>
                <a:latin typeface="-apple-system"/>
              </a:rPr>
              <a:t>提交结果为每个测试样本是</a:t>
            </a:r>
            <a:r>
              <a:rPr lang="en-US" altLang="zh-CN" sz="1600" dirty="0">
                <a:solidFill>
                  <a:srgbClr val="333333"/>
                </a:solidFill>
                <a:latin typeface="-apple-system"/>
              </a:rPr>
              <a:t>1</a:t>
            </a:r>
            <a:r>
              <a:rPr lang="zh-CN" altLang="en-US" sz="1600" dirty="0">
                <a:solidFill>
                  <a:srgbClr val="333333"/>
                </a:solidFill>
                <a:latin typeface="-apple-system"/>
              </a:rPr>
              <a:t>的概率，也就是</a:t>
            </a:r>
            <a:r>
              <a:rPr lang="en-US" altLang="zh-CN" sz="1600" dirty="0">
                <a:solidFill>
                  <a:srgbClr val="333333"/>
                </a:solidFill>
                <a:latin typeface="-apple-system"/>
              </a:rPr>
              <a:t>y</a:t>
            </a:r>
            <a:r>
              <a:rPr lang="zh-CN" altLang="en-US" sz="1600" dirty="0">
                <a:solidFill>
                  <a:srgbClr val="333333"/>
                </a:solidFill>
                <a:latin typeface="-apple-system"/>
              </a:rPr>
              <a:t>为</a:t>
            </a:r>
            <a:r>
              <a:rPr lang="en-US" altLang="zh-CN" sz="1600" dirty="0">
                <a:solidFill>
                  <a:srgbClr val="333333"/>
                </a:solidFill>
                <a:latin typeface="-apple-system"/>
              </a:rPr>
              <a:t>1</a:t>
            </a:r>
            <a:r>
              <a:rPr lang="zh-CN" altLang="en-US" sz="1600" dirty="0">
                <a:solidFill>
                  <a:srgbClr val="333333"/>
                </a:solidFill>
                <a:latin typeface="-apple-system"/>
              </a:rPr>
              <a:t>的概率</a:t>
            </a:r>
            <a:endParaRPr lang="en-US" altLang="zh-CN" sz="1600" dirty="0">
              <a:solidFill>
                <a:srgbClr val="333333"/>
              </a:solidFill>
              <a:latin typeface="-apple-system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solidFill>
                  <a:srgbClr val="333333"/>
                </a:solidFill>
                <a:latin typeface="-apple-system"/>
              </a:rPr>
              <a:t>评价方法为</a:t>
            </a:r>
            <a:r>
              <a:rPr lang="en-US" altLang="zh-CN" sz="1600" dirty="0">
                <a:solidFill>
                  <a:srgbClr val="333333"/>
                </a:solidFill>
                <a:latin typeface="-apple-system"/>
              </a:rPr>
              <a:t>AUC</a:t>
            </a:r>
            <a:r>
              <a:rPr lang="zh-CN" altLang="en-US" sz="1600" dirty="0">
                <a:solidFill>
                  <a:srgbClr val="333333"/>
                </a:solidFill>
                <a:latin typeface="-apple-system"/>
              </a:rPr>
              <a:t>评估模型效果（越大越好）</a:t>
            </a:r>
            <a:endParaRPr lang="en-US" altLang="zh-CN" sz="1600" dirty="0">
              <a:solidFill>
                <a:srgbClr val="333333"/>
              </a:solidFill>
              <a:latin typeface="-apple-system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-apple-system"/>
                <a:sym typeface="+mn-ea"/>
              </a:rPr>
              <a:t>提交格式，参考</a:t>
            </a:r>
            <a:r>
              <a:rPr lang="en-US" altLang="zh-CN" sz="1600" dirty="0">
                <a:solidFill>
                  <a:srgbClr val="333333"/>
                </a:solidFill>
                <a:latin typeface="-apple-system"/>
                <a:sym typeface="+mn-ea"/>
              </a:rPr>
              <a:t>sample_submit.csv</a:t>
            </a:r>
            <a:endParaRPr lang="zh-CN" altLang="en-US" sz="1600" dirty="0">
              <a:solidFill>
                <a:srgbClr val="333333"/>
              </a:solidFill>
              <a:latin typeface="-apple-system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 dirty="0" err="1">
                <a:solidFill>
                  <a:srgbClr val="333333"/>
                </a:solidFill>
                <a:latin typeface="-apple-system"/>
                <a:sym typeface="+mn-ea"/>
              </a:rPr>
              <a:t>id,isDefault</a:t>
            </a:r>
            <a:endParaRPr lang="en-US" altLang="zh-CN" sz="1600" dirty="0">
              <a:solidFill>
                <a:srgbClr val="333333"/>
              </a:solidFill>
              <a:latin typeface="-apple-system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333333"/>
                </a:solidFill>
                <a:latin typeface="-apple-system"/>
                <a:sym typeface="+mn-ea"/>
              </a:rPr>
              <a:t>800000,0.5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333333"/>
                </a:solidFill>
                <a:latin typeface="-apple-system"/>
                <a:sym typeface="+mn-ea"/>
              </a:rPr>
              <a:t>800001,0.5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333333"/>
                </a:solidFill>
                <a:latin typeface="-apple-system"/>
                <a:sym typeface="+mn-ea"/>
              </a:rPr>
              <a:t>800002,0.5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333333"/>
                </a:solidFill>
                <a:latin typeface="-apple-system"/>
                <a:sym typeface="+mn-ea"/>
              </a:rPr>
              <a:t>800003,0.5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：贷款违约预测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266622"/>
            <a:ext cx="5618711" cy="438543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Step1</a:t>
            </a:r>
            <a:r>
              <a:rPr lang="zh-CN" altLang="en-US" sz="1600" dirty="0"/>
              <a:t>，数据加载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Step2</a:t>
            </a:r>
            <a:r>
              <a:rPr lang="zh-CN" altLang="en-US" sz="1600" dirty="0"/>
              <a:t>，数据探索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1</a:t>
            </a:r>
            <a:r>
              <a:rPr lang="zh-CN" altLang="en-US" sz="1600" dirty="0"/>
              <a:t>）唯一值个数 </a:t>
            </a:r>
            <a:r>
              <a:rPr lang="en-US" altLang="zh-CN" sz="1600" dirty="0"/>
              <a:t>=&gt; </a:t>
            </a:r>
            <a:r>
              <a:rPr lang="zh-CN" altLang="en-US" sz="1600" dirty="0"/>
              <a:t>如果为</a:t>
            </a:r>
            <a:r>
              <a:rPr lang="en-US" altLang="zh-CN" sz="1600" dirty="0"/>
              <a:t>1</a:t>
            </a:r>
            <a:r>
              <a:rPr lang="zh-CN" altLang="en-US" sz="1600" dirty="0"/>
              <a:t>，可以去掉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2</a:t>
            </a:r>
            <a:r>
              <a:rPr lang="zh-CN" altLang="en-US" sz="1600" dirty="0"/>
              <a:t>）缺失值 </a:t>
            </a:r>
            <a:r>
              <a:rPr lang="en-US" altLang="zh-CN" sz="1600" dirty="0"/>
              <a:t>=&gt; </a:t>
            </a:r>
            <a:r>
              <a:rPr lang="zh-CN" altLang="en-US" sz="1600" dirty="0"/>
              <a:t>补全策略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3</a:t>
            </a:r>
            <a:r>
              <a:rPr lang="zh-CN" altLang="en-US" sz="1600" dirty="0"/>
              <a:t>）不同类别特征，与</a:t>
            </a:r>
            <a:r>
              <a:rPr lang="en-US" altLang="zh-CN" sz="1600" dirty="0"/>
              <a:t>label</a:t>
            </a:r>
            <a:r>
              <a:rPr lang="zh-CN" altLang="en-US" sz="1600" dirty="0"/>
              <a:t>之间的关系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/>
              <a:t>sns.countplot</a:t>
            </a:r>
            <a:r>
              <a:rPr lang="en-US" altLang="zh-CN" sz="1600" dirty="0"/>
              <a:t>()</a:t>
            </a:r>
            <a:r>
              <a:rPr lang="zh-CN" altLang="en-US" sz="1600" dirty="0"/>
              <a:t>函数，以</a:t>
            </a:r>
            <a:r>
              <a:rPr lang="en-US" altLang="zh-CN" sz="1600" dirty="0"/>
              <a:t>bar</a:t>
            </a:r>
            <a:r>
              <a:rPr lang="zh-CN" altLang="en-US" sz="1600" dirty="0"/>
              <a:t>的形式展示每个类别的数量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5C30DA-EAF4-469B-B8A6-2F9814F5C9FA}"/>
              </a:ext>
            </a:extLst>
          </p:cNvPr>
          <p:cNvSpPr txBox="1">
            <a:spLocks/>
          </p:cNvSpPr>
          <p:nvPr/>
        </p:nvSpPr>
        <p:spPr>
          <a:xfrm>
            <a:off x="6211626" y="1266622"/>
            <a:ext cx="5732559" cy="4822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4FCC44-BF66-48C7-BFF7-0E9553BFB893}"/>
              </a:ext>
            </a:extLst>
          </p:cNvPr>
          <p:cNvSpPr txBox="1">
            <a:spLocks/>
          </p:cNvSpPr>
          <p:nvPr/>
        </p:nvSpPr>
        <p:spPr>
          <a:xfrm>
            <a:off x="6517871" y="1200719"/>
            <a:ext cx="5618711" cy="438543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1600" dirty="0"/>
              <a:t>Step3</a:t>
            </a:r>
            <a:r>
              <a:rPr lang="zh-CN" altLang="en-US" sz="1600" dirty="0"/>
              <a:t>，数据预处理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1600" dirty="0"/>
              <a:t>1</a:t>
            </a:r>
            <a:r>
              <a:rPr lang="zh-CN" altLang="en-US" sz="1600" dirty="0"/>
              <a:t>）设置数值特征 </a:t>
            </a:r>
            <a:r>
              <a:rPr lang="en-US" altLang="zh-CN" sz="1600" dirty="0" err="1"/>
              <a:t>num_features</a:t>
            </a:r>
            <a:r>
              <a:rPr lang="zh-CN" altLang="en-US" sz="1600" dirty="0"/>
              <a:t>，缺失值可以用中位数补全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1600" dirty="0"/>
              <a:t>2</a:t>
            </a:r>
            <a:r>
              <a:rPr lang="zh-CN" altLang="en-US" sz="1600" dirty="0"/>
              <a:t>）设置类别特征 </a:t>
            </a:r>
            <a:r>
              <a:rPr lang="en-US" altLang="zh-CN" sz="1600" dirty="0" err="1"/>
              <a:t>cat_features</a:t>
            </a:r>
            <a:r>
              <a:rPr lang="zh-CN" altLang="en-US" sz="1600" dirty="0"/>
              <a:t>，缺失值可以用众数补全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r>
              <a:rPr lang="zh-CN" altLang="en-US" sz="1600" dirty="0"/>
              <a:t>类别特征 </a:t>
            </a:r>
            <a:r>
              <a:rPr lang="en-US" altLang="zh-CN" sz="1600" dirty="0"/>
              <a:t>=&gt; </a:t>
            </a:r>
            <a:r>
              <a:rPr lang="zh-CN" altLang="en-US" sz="1600" dirty="0"/>
              <a:t>数值编码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r>
              <a:rPr lang="zh-CN" altLang="en-US" sz="1600" dirty="0"/>
              <a:t>如果原始类别具有方向性，需要人工标定数值编码，比如</a:t>
            </a:r>
            <a:r>
              <a:rPr lang="en-US" altLang="zh-CN" sz="1600" dirty="0"/>
              <a:t>grade, </a:t>
            </a:r>
            <a:r>
              <a:rPr lang="en-US" altLang="zh-CN" sz="1600" dirty="0" err="1"/>
              <a:t>subGrade</a:t>
            </a:r>
            <a:r>
              <a:rPr lang="zh-CN" altLang="en-US" sz="1600" dirty="0"/>
              <a:t>字段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1600" dirty="0"/>
              <a:t>3</a:t>
            </a:r>
            <a:r>
              <a:rPr lang="zh-CN" altLang="en-US" sz="1600" dirty="0"/>
              <a:t>）日期类型处理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r>
              <a:rPr lang="zh-CN" altLang="en-US" sz="1600" dirty="0"/>
              <a:t>采用多尺度 </a:t>
            </a:r>
            <a:r>
              <a:rPr lang="en-US" altLang="zh-CN" sz="1600" dirty="0"/>
              <a:t>+ diff</a:t>
            </a:r>
            <a:r>
              <a:rPr lang="zh-CN" altLang="en-US" sz="1600" dirty="0"/>
              <a:t>的方式，比如</a:t>
            </a:r>
            <a:r>
              <a:rPr lang="en-US" altLang="zh-CN" sz="1600" dirty="0" err="1"/>
              <a:t>earliesCreditLine</a:t>
            </a:r>
            <a:r>
              <a:rPr lang="en-US" altLang="zh-CN" sz="1600" dirty="0"/>
              <a:t> </a:t>
            </a:r>
            <a:r>
              <a:rPr lang="zh-CN" altLang="en-US" sz="1600" dirty="0"/>
              <a:t>字段可以拆分为 年、月，以及距离最小时间的</a:t>
            </a:r>
            <a:r>
              <a:rPr lang="en-US" altLang="zh-CN" sz="1600" dirty="0"/>
              <a:t>diff</a:t>
            </a:r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1600" dirty="0" err="1"/>
              <a:t>issueDate</a:t>
            </a:r>
            <a:r>
              <a:rPr lang="zh-CN" altLang="en-US" sz="1600" dirty="0"/>
              <a:t> 提取</a:t>
            </a:r>
            <a:r>
              <a:rPr lang="en-US" altLang="zh-CN" sz="1600" dirty="0"/>
              <a:t>diff</a:t>
            </a:r>
            <a:r>
              <a:rPr lang="zh-CN" altLang="en-US" sz="1600" dirty="0"/>
              <a:t>属性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endParaRPr lang="en-US" altLang="zh-CN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3702A6-F573-45E3-8028-D6A1478F0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62" y="4273641"/>
            <a:ext cx="3919566" cy="250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1494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：贷款违约预测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266622"/>
            <a:ext cx="5618711" cy="438543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Step4</a:t>
            </a:r>
            <a:r>
              <a:rPr lang="zh-CN" altLang="en-US" sz="1600" dirty="0"/>
              <a:t>，特征构造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</a:rPr>
              <a:t>：是否能对于类别变量、数值变量，统计特征属性，比如</a:t>
            </a:r>
            <a:r>
              <a:rPr lang="en-US" altLang="zh-CN" sz="1600" dirty="0">
                <a:solidFill>
                  <a:srgbClr val="FF0000"/>
                </a:solidFill>
              </a:rPr>
              <a:t>count, mean, min, max, std</a:t>
            </a:r>
            <a:r>
              <a:rPr lang="zh-CN" altLang="en-US" sz="1600" dirty="0">
                <a:solidFill>
                  <a:srgbClr val="FF0000"/>
                </a:solidFill>
              </a:rPr>
              <a:t>？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/>
              <a:t>首先 </a:t>
            </a:r>
            <a:r>
              <a:rPr lang="en-US" altLang="zh-CN" sz="1600" dirty="0"/>
              <a:t>min, max, mean, std</a:t>
            </a:r>
            <a:r>
              <a:rPr lang="zh-CN" altLang="en-US" sz="1600" dirty="0"/>
              <a:t>没有意义，因为是单一特征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/>
              <a:t>可以统计</a:t>
            </a:r>
            <a:r>
              <a:rPr lang="en-US" altLang="zh-CN" sz="1600" dirty="0"/>
              <a:t>count</a:t>
            </a:r>
            <a:r>
              <a:rPr lang="zh-CN" altLang="en-US" sz="1600" dirty="0"/>
              <a:t>属性，对类别变量有意义，但是数值变量过于分散可能会产生标签泄露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=&gt; </a:t>
            </a:r>
            <a:r>
              <a:rPr lang="zh-CN" altLang="en-US" sz="1600" dirty="0"/>
              <a:t>单一字段只对类别变量构造 </a:t>
            </a:r>
            <a:r>
              <a:rPr lang="en-US" altLang="zh-CN" sz="1600" dirty="0"/>
              <a:t>count</a:t>
            </a:r>
            <a:r>
              <a:rPr lang="zh-CN" altLang="en-US" sz="1600" dirty="0"/>
              <a:t>特征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5C30DA-EAF4-469B-B8A6-2F9814F5C9FA}"/>
              </a:ext>
            </a:extLst>
          </p:cNvPr>
          <p:cNvSpPr txBox="1">
            <a:spLocks/>
          </p:cNvSpPr>
          <p:nvPr/>
        </p:nvSpPr>
        <p:spPr>
          <a:xfrm>
            <a:off x="6211626" y="1266622"/>
            <a:ext cx="5732559" cy="4822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4FCC44-BF66-48C7-BFF7-0E9553BFB893}"/>
              </a:ext>
            </a:extLst>
          </p:cNvPr>
          <p:cNvSpPr txBox="1">
            <a:spLocks/>
          </p:cNvSpPr>
          <p:nvPr/>
        </p:nvSpPr>
        <p:spPr>
          <a:xfrm>
            <a:off x="6517871" y="1200719"/>
            <a:ext cx="5618711" cy="438543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1600" dirty="0"/>
              <a:t>Step5</a:t>
            </a:r>
            <a:r>
              <a:rPr lang="zh-CN" altLang="en-US" sz="1600" dirty="0"/>
              <a:t>，使用</a:t>
            </a:r>
            <a:r>
              <a:rPr lang="en-US" altLang="zh-CN" sz="1600" dirty="0" err="1"/>
              <a:t>LightGBM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r>
              <a:rPr lang="zh-CN" altLang="en-US" sz="1600" dirty="0"/>
              <a:t>祖传参数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1600" dirty="0" err="1"/>
              <a:t>clf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LGBMClassifier</a:t>
            </a:r>
            <a:r>
              <a:rPr lang="en-US" altLang="zh-CN" sz="1600" dirty="0"/>
              <a:t>(</a:t>
            </a:r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1600" dirty="0"/>
              <a:t>            </a:t>
            </a:r>
            <a:r>
              <a:rPr lang="en-US" altLang="zh-CN" sz="1600" dirty="0" err="1"/>
              <a:t>num_leaves</a:t>
            </a:r>
            <a:r>
              <a:rPr lang="en-US" altLang="zh-CN" sz="1600" dirty="0"/>
              <a:t>=2**5-1, </a:t>
            </a:r>
            <a:r>
              <a:rPr lang="en-US" altLang="zh-CN" sz="1600" dirty="0" err="1"/>
              <a:t>reg_alpha</a:t>
            </a:r>
            <a:r>
              <a:rPr lang="en-US" altLang="zh-CN" sz="1600" dirty="0"/>
              <a:t>=0.25, </a:t>
            </a:r>
            <a:r>
              <a:rPr lang="en-US" altLang="zh-CN" sz="1600" dirty="0" err="1"/>
              <a:t>reg_lambda</a:t>
            </a:r>
            <a:r>
              <a:rPr lang="en-US" altLang="zh-CN" sz="1600" dirty="0"/>
              <a:t>=0.25, objective='binary',</a:t>
            </a:r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1600" dirty="0"/>
              <a:t>            </a:t>
            </a:r>
            <a:r>
              <a:rPr lang="en-US" altLang="zh-CN" sz="1600" dirty="0" err="1"/>
              <a:t>max_depth</a:t>
            </a:r>
            <a:r>
              <a:rPr lang="en-US" altLang="zh-CN" sz="1600" dirty="0"/>
              <a:t>=-1, </a:t>
            </a:r>
            <a:r>
              <a:rPr lang="en-US" altLang="zh-CN" sz="1600" dirty="0" err="1"/>
              <a:t>learning_rate</a:t>
            </a:r>
            <a:r>
              <a:rPr lang="en-US" altLang="zh-CN" sz="1600" dirty="0"/>
              <a:t>=0.005, </a:t>
            </a:r>
            <a:r>
              <a:rPr lang="en-US" altLang="zh-CN" sz="1600" dirty="0" err="1"/>
              <a:t>min_child_samples</a:t>
            </a:r>
            <a:r>
              <a:rPr lang="en-US" altLang="zh-CN" sz="1600" dirty="0"/>
              <a:t>=3, </a:t>
            </a:r>
            <a:r>
              <a:rPr lang="en-US" altLang="zh-CN" sz="1600" dirty="0" err="1"/>
              <a:t>random_state</a:t>
            </a:r>
            <a:r>
              <a:rPr lang="en-US" altLang="zh-CN" sz="1600" dirty="0"/>
              <a:t>=2021,</a:t>
            </a:r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1600" dirty="0"/>
              <a:t>            </a:t>
            </a:r>
            <a:r>
              <a:rPr lang="en-US" altLang="zh-CN" sz="1600" dirty="0" err="1"/>
              <a:t>n_estimators</a:t>
            </a:r>
            <a:r>
              <a:rPr lang="en-US" altLang="zh-CN" sz="1600" dirty="0"/>
              <a:t>=2000, subsample=1, </a:t>
            </a:r>
            <a:r>
              <a:rPr lang="en-US" altLang="zh-CN" sz="1600" dirty="0" err="1"/>
              <a:t>colsample_bytree</a:t>
            </a:r>
            <a:r>
              <a:rPr lang="en-US" altLang="zh-CN" sz="1600" dirty="0"/>
              <a:t>=1,</a:t>
            </a:r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1600" dirty="0"/>
              <a:t>        )</a:t>
            </a:r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1600" dirty="0"/>
              <a:t>Step6</a:t>
            </a:r>
            <a:r>
              <a:rPr lang="zh-CN" altLang="en-US" sz="1600" dirty="0"/>
              <a:t>，五折交叉验证（子模型的融合）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48660757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：贷款违约预测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266622"/>
            <a:ext cx="5618711" cy="438543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Category</a:t>
            </a:r>
            <a:r>
              <a:rPr lang="zh-CN" altLang="en-US" sz="1600" dirty="0"/>
              <a:t>数据类型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/>
              <a:t>由固定，有限的数量的变量组成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/>
              <a:t>可以有特定的顺序，比如“非常满意”， “满意”，“一般”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 err="1"/>
              <a:t>sns.countplot</a:t>
            </a:r>
            <a:r>
              <a:rPr lang="en-US" altLang="zh-CN" sz="1600" dirty="0"/>
              <a:t>()</a:t>
            </a:r>
            <a:r>
              <a:rPr lang="zh-CN" altLang="en-US" sz="1600" dirty="0"/>
              <a:t>函数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/>
              <a:t>以</a:t>
            </a:r>
            <a:r>
              <a:rPr lang="en-US" altLang="zh-CN" sz="1600" dirty="0"/>
              <a:t>bar</a:t>
            </a:r>
            <a:r>
              <a:rPr lang="zh-CN" altLang="en-US" sz="1600" dirty="0"/>
              <a:t>的形式展示每个类别的数量</a:t>
            </a:r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5C30DA-EAF4-469B-B8A6-2F9814F5C9FA}"/>
              </a:ext>
            </a:extLst>
          </p:cNvPr>
          <p:cNvSpPr txBox="1">
            <a:spLocks/>
          </p:cNvSpPr>
          <p:nvPr/>
        </p:nvSpPr>
        <p:spPr>
          <a:xfrm>
            <a:off x="6211626" y="1266622"/>
            <a:ext cx="5732559" cy="4822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CE3549-67F7-4083-9FB4-83C6E7B89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" y="3891256"/>
            <a:ext cx="3919566" cy="250033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72140B-083C-4AEB-ABB0-33DEF0E07E9F}"/>
              </a:ext>
            </a:extLst>
          </p:cNvPr>
          <p:cNvSpPr txBox="1">
            <a:spLocks/>
          </p:cNvSpPr>
          <p:nvPr/>
        </p:nvSpPr>
        <p:spPr>
          <a:xfrm>
            <a:off x="6573289" y="1236283"/>
            <a:ext cx="5618711" cy="438543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</a:rPr>
              <a:t>：还有哪些优化策略？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</a:rPr>
              <a:t>使用</a:t>
            </a:r>
            <a:r>
              <a:rPr lang="en-US" altLang="zh-CN" sz="1600" dirty="0" err="1">
                <a:solidFill>
                  <a:schemeClr val="tx1"/>
                </a:solidFill>
              </a:rPr>
              <a:t>XGBoost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solidFill>
                  <a:schemeClr val="tx1"/>
                </a:solidFill>
              </a:rPr>
              <a:t>xgb</a:t>
            </a:r>
            <a:r>
              <a:rPr lang="en-US" altLang="zh-CN" sz="1600" dirty="0">
                <a:solidFill>
                  <a:schemeClr val="tx1"/>
                </a:solidFill>
              </a:rPr>
              <a:t> = </a:t>
            </a:r>
            <a:r>
              <a:rPr lang="en-US" altLang="zh-CN" sz="1600" dirty="0" err="1">
                <a:solidFill>
                  <a:schemeClr val="tx1"/>
                </a:solidFill>
              </a:rPr>
              <a:t>xgb.XGBClassifier</a:t>
            </a:r>
            <a:r>
              <a:rPr lang="en-US" altLang="zh-CN" sz="1600" dirty="0">
                <a:solidFill>
                  <a:schemeClr val="tx1"/>
                </a:solidFill>
              </a:rPr>
              <a:t>(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            </a:t>
            </a:r>
            <a:r>
              <a:rPr lang="en-US" altLang="zh-CN" sz="1600" dirty="0" err="1">
                <a:solidFill>
                  <a:schemeClr val="tx1"/>
                </a:solidFill>
              </a:rPr>
              <a:t>max_depth</a:t>
            </a:r>
            <a:r>
              <a:rPr lang="en-US" altLang="zh-CN" sz="1600" dirty="0">
                <a:solidFill>
                  <a:schemeClr val="tx1"/>
                </a:solidFill>
              </a:rPr>
              <a:t>=12, </a:t>
            </a:r>
            <a:r>
              <a:rPr lang="en-US" altLang="zh-CN" sz="1600" dirty="0" err="1">
                <a:solidFill>
                  <a:schemeClr val="tx1"/>
                </a:solidFill>
              </a:rPr>
              <a:t>learning_rate</a:t>
            </a:r>
            <a:r>
              <a:rPr lang="en-US" altLang="zh-CN" sz="1600" dirty="0">
                <a:solidFill>
                  <a:schemeClr val="tx1"/>
                </a:solidFill>
              </a:rPr>
              <a:t>=0.05, </a:t>
            </a:r>
            <a:r>
              <a:rPr lang="en-US" altLang="zh-CN" sz="1600" dirty="0" err="1">
                <a:solidFill>
                  <a:schemeClr val="tx1"/>
                </a:solidFill>
              </a:rPr>
              <a:t>n_estimators</a:t>
            </a:r>
            <a:r>
              <a:rPr lang="en-US" altLang="zh-CN" sz="1600" dirty="0">
                <a:solidFill>
                  <a:schemeClr val="tx1"/>
                </a:solidFill>
              </a:rPr>
              <a:t>=2000,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            objective='</a:t>
            </a:r>
            <a:r>
              <a:rPr lang="en-US" altLang="zh-CN" sz="1600" dirty="0" err="1">
                <a:solidFill>
                  <a:schemeClr val="tx1"/>
                </a:solidFill>
              </a:rPr>
              <a:t>binary:logistic</a:t>
            </a:r>
            <a:r>
              <a:rPr lang="en-US" altLang="zh-CN" sz="1600" dirty="0">
                <a:solidFill>
                  <a:schemeClr val="tx1"/>
                </a:solidFill>
              </a:rPr>
              <a:t>', </a:t>
            </a:r>
            <a:r>
              <a:rPr lang="en-US" altLang="zh-CN" sz="1600" dirty="0" err="1">
                <a:solidFill>
                  <a:schemeClr val="tx1"/>
                </a:solidFill>
              </a:rPr>
              <a:t>tree_method</a:t>
            </a:r>
            <a:r>
              <a:rPr lang="en-US" altLang="zh-CN" sz="1600" dirty="0">
                <a:solidFill>
                  <a:schemeClr val="tx1"/>
                </a:solidFill>
              </a:rPr>
              <a:t>='</a:t>
            </a:r>
            <a:r>
              <a:rPr lang="en-US" altLang="zh-CN" sz="1600" dirty="0" err="1">
                <a:solidFill>
                  <a:schemeClr val="tx1"/>
                </a:solidFill>
              </a:rPr>
              <a:t>gpu_hist</a:t>
            </a:r>
            <a:r>
              <a:rPr lang="en-US" altLang="zh-CN" sz="1600" dirty="0">
                <a:solidFill>
                  <a:schemeClr val="tx1"/>
                </a:solidFill>
              </a:rPr>
              <a:t>',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            subsample=0.8, </a:t>
            </a:r>
            <a:r>
              <a:rPr lang="en-US" altLang="zh-CN" sz="1600" dirty="0" err="1">
                <a:solidFill>
                  <a:schemeClr val="tx1"/>
                </a:solidFill>
              </a:rPr>
              <a:t>colsample_bytree</a:t>
            </a:r>
            <a:r>
              <a:rPr lang="en-US" altLang="zh-CN" sz="1600" dirty="0">
                <a:solidFill>
                  <a:schemeClr val="tx1"/>
                </a:solidFill>
              </a:rPr>
              <a:t>=0.8, </a:t>
            </a:r>
            <a:r>
              <a:rPr lang="en-US" altLang="zh-CN" sz="1600" dirty="0" err="1">
                <a:solidFill>
                  <a:schemeClr val="tx1"/>
                </a:solidFill>
              </a:rPr>
              <a:t>random_state</a:t>
            </a:r>
            <a:r>
              <a:rPr lang="en-US" altLang="zh-CN" sz="1600">
                <a:solidFill>
                  <a:schemeClr val="tx1"/>
                </a:solidFill>
              </a:rPr>
              <a:t>=2021,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            </a:t>
            </a:r>
            <a:r>
              <a:rPr lang="en-US" altLang="zh-CN" sz="1600" dirty="0" err="1">
                <a:solidFill>
                  <a:schemeClr val="tx1"/>
                </a:solidFill>
              </a:rPr>
              <a:t>min_child_samples</a:t>
            </a:r>
            <a:r>
              <a:rPr lang="en-US" altLang="zh-CN" sz="1600" dirty="0">
                <a:solidFill>
                  <a:schemeClr val="tx1"/>
                </a:solidFill>
              </a:rPr>
              <a:t>=3, </a:t>
            </a:r>
            <a:r>
              <a:rPr lang="en-US" altLang="zh-CN" sz="1600" dirty="0" err="1">
                <a:solidFill>
                  <a:schemeClr val="tx1"/>
                </a:solidFill>
              </a:rPr>
              <a:t>eval_metric</a:t>
            </a:r>
            <a:r>
              <a:rPr lang="en-US" altLang="zh-CN" sz="1600" dirty="0">
                <a:solidFill>
                  <a:schemeClr val="tx1"/>
                </a:solidFill>
              </a:rPr>
              <a:t>='</a:t>
            </a:r>
            <a:r>
              <a:rPr lang="en-US" altLang="zh-CN" sz="1600" dirty="0" err="1">
                <a:solidFill>
                  <a:schemeClr val="tx1"/>
                </a:solidFill>
              </a:rPr>
              <a:t>auc</a:t>
            </a:r>
            <a:r>
              <a:rPr lang="en-US" altLang="zh-CN" sz="1600" dirty="0">
                <a:solidFill>
                  <a:schemeClr val="tx1"/>
                </a:solidFill>
              </a:rPr>
              <a:t>', </a:t>
            </a:r>
            <a:r>
              <a:rPr lang="en-US" altLang="zh-CN" sz="1600" dirty="0" err="1">
                <a:solidFill>
                  <a:schemeClr val="tx1"/>
                </a:solidFill>
              </a:rPr>
              <a:t>reg_lambda</a:t>
            </a:r>
            <a:r>
              <a:rPr lang="en-US" altLang="zh-CN" sz="1600" dirty="0">
                <a:solidFill>
                  <a:schemeClr val="tx1"/>
                </a:solidFill>
              </a:rPr>
              <a:t>=0.5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        )</a:t>
            </a:r>
            <a:endParaRPr lang="zh-CN" altLang="en-US" sz="1600" dirty="0"/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59093720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：贷款违约预测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1" y="1266622"/>
            <a:ext cx="5444144" cy="438543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</a:rPr>
              <a:t>：如何利用单个模型的多个版本进行融合？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/>
              <a:t>使用五折交叉验证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/>
              <a:t>产生</a:t>
            </a:r>
            <a:r>
              <a:rPr lang="en-US" altLang="zh-CN" sz="1600" dirty="0"/>
              <a:t>5</a:t>
            </a:r>
            <a:r>
              <a:rPr lang="zh-CN" altLang="en-US" sz="1600" dirty="0"/>
              <a:t>个子模型，然后进行简单平均得到结果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from </a:t>
            </a:r>
            <a:r>
              <a:rPr lang="en-US" altLang="zh-CN" sz="1600" dirty="0" err="1"/>
              <a:t>sklearn.model_selection</a:t>
            </a:r>
            <a:r>
              <a:rPr lang="en-US" altLang="zh-CN" sz="1600" dirty="0"/>
              <a:t> import  </a:t>
            </a:r>
            <a:r>
              <a:rPr lang="en-US" altLang="zh-CN" sz="1600" dirty="0" err="1"/>
              <a:t>StratifiedKFold,KFold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r>
              <a:rPr lang="en-US" altLang="zh-CN" sz="1600" dirty="0" err="1">
                <a:solidFill>
                  <a:srgbClr val="FF0000"/>
                </a:solidFill>
              </a:rPr>
              <a:t>StratifiedKFold</a:t>
            </a:r>
            <a:r>
              <a:rPr lang="zh-CN" altLang="en-US" sz="1600" dirty="0">
                <a:solidFill>
                  <a:srgbClr val="FF0000"/>
                </a:solidFill>
              </a:rPr>
              <a:t>与</a:t>
            </a:r>
            <a:r>
              <a:rPr lang="en-US" altLang="zh-CN" sz="1600" dirty="0" err="1">
                <a:solidFill>
                  <a:srgbClr val="FF0000"/>
                </a:solidFill>
              </a:rPr>
              <a:t>Kfold</a:t>
            </a:r>
            <a:r>
              <a:rPr lang="zh-CN" altLang="en-US" sz="1600" dirty="0">
                <a:solidFill>
                  <a:srgbClr val="FF0000"/>
                </a:solidFill>
              </a:rPr>
              <a:t>的区别是什么？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/>
              <a:t>StratifiedKFold</a:t>
            </a:r>
            <a:r>
              <a:rPr lang="zh-CN" altLang="en-US" sz="1600" dirty="0"/>
              <a:t>采用分层划分（分层随机抽样），即验证集中不同类别占比与原始样本的比例一致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/>
              <a:t>StratifiedKFold</a:t>
            </a:r>
            <a:r>
              <a:rPr lang="zh-CN" altLang="en-US" sz="1600" dirty="0"/>
              <a:t>在划分时，需要传入标签特征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5C30DA-EAF4-469B-B8A6-2F9814F5C9FA}"/>
              </a:ext>
            </a:extLst>
          </p:cNvPr>
          <p:cNvSpPr txBox="1">
            <a:spLocks/>
          </p:cNvSpPr>
          <p:nvPr/>
        </p:nvSpPr>
        <p:spPr>
          <a:xfrm>
            <a:off x="6211626" y="1266622"/>
            <a:ext cx="5732559" cy="4822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BBED38-C9D3-42A0-82B9-AD601ECD0E16}"/>
              </a:ext>
            </a:extLst>
          </p:cNvPr>
          <p:cNvSpPr txBox="1">
            <a:spLocks/>
          </p:cNvSpPr>
          <p:nvPr/>
        </p:nvSpPr>
        <p:spPr>
          <a:xfrm>
            <a:off x="6262952" y="1205944"/>
            <a:ext cx="6075911" cy="438543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import </a:t>
            </a:r>
            <a:r>
              <a:rPr lang="en-US" altLang="zh-CN" sz="1600" dirty="0" err="1">
                <a:solidFill>
                  <a:schemeClr val="tx1"/>
                </a:solidFill>
              </a:rPr>
              <a:t>numpy</a:t>
            </a:r>
            <a:r>
              <a:rPr lang="en-US" altLang="zh-CN" sz="1600" dirty="0">
                <a:solidFill>
                  <a:schemeClr val="tx1"/>
                </a:solidFill>
              </a:rPr>
              <a:t> as np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from </a:t>
            </a:r>
            <a:r>
              <a:rPr lang="en-US" altLang="zh-CN" sz="1600" dirty="0" err="1">
                <a:solidFill>
                  <a:schemeClr val="tx1"/>
                </a:solidFill>
              </a:rPr>
              <a:t>sklearn.model_selection</a:t>
            </a:r>
            <a:r>
              <a:rPr lang="en-US" altLang="zh-CN" sz="1600" dirty="0">
                <a:solidFill>
                  <a:schemeClr val="tx1"/>
                </a:solidFill>
              </a:rPr>
              <a:t> import </a:t>
            </a:r>
            <a:r>
              <a:rPr lang="en-US" altLang="zh-CN" sz="1600" dirty="0" err="1">
                <a:solidFill>
                  <a:schemeClr val="tx1"/>
                </a:solidFill>
              </a:rPr>
              <a:t>KFold,StratifiedKFold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# </a:t>
            </a:r>
            <a:r>
              <a:rPr lang="zh-CN" altLang="en-US" sz="1600" dirty="0">
                <a:solidFill>
                  <a:schemeClr val="tx1"/>
                </a:solidFill>
              </a:rPr>
              <a:t>模拟</a:t>
            </a:r>
            <a:r>
              <a:rPr lang="en-US" altLang="zh-CN" sz="1600" dirty="0">
                <a:solidFill>
                  <a:schemeClr val="tx1"/>
                </a:solidFill>
              </a:rPr>
              <a:t>10</a:t>
            </a:r>
            <a:r>
              <a:rPr lang="zh-CN" altLang="en-US" sz="1600" dirty="0">
                <a:solidFill>
                  <a:schemeClr val="tx1"/>
                </a:solidFill>
              </a:rPr>
              <a:t>个样本</a:t>
            </a:r>
            <a:r>
              <a:rPr lang="en-US" altLang="zh-CN" sz="1600" dirty="0">
                <a:solidFill>
                  <a:schemeClr val="tx1"/>
                </a:solidFill>
              </a:rPr>
              <a:t>feature</a:t>
            </a:r>
            <a:r>
              <a:rPr lang="zh-CN" altLang="en-US" sz="1600" dirty="0">
                <a:solidFill>
                  <a:schemeClr val="tx1"/>
                </a:solidFill>
              </a:rPr>
              <a:t>及</a:t>
            </a:r>
            <a:r>
              <a:rPr lang="en-US" altLang="zh-CN" sz="1600" dirty="0">
                <a:solidFill>
                  <a:schemeClr val="tx1"/>
                </a:solidFill>
              </a:rPr>
              <a:t>label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X = </a:t>
            </a:r>
            <a:r>
              <a:rPr lang="en-US" altLang="zh-CN" sz="1600" dirty="0" err="1">
                <a:solidFill>
                  <a:schemeClr val="tx1"/>
                </a:solidFill>
              </a:rPr>
              <a:t>np.array</a:t>
            </a:r>
            <a:r>
              <a:rPr lang="en-US" altLang="zh-CN" sz="1600" dirty="0">
                <a:solidFill>
                  <a:schemeClr val="tx1"/>
                </a:solidFill>
              </a:rPr>
              <a:t>([[1, 2], [2, 3], [3, 4], [2, 1],[6,2],[3,5],[4,9],[3,2],[1,5],[7,8]])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y = </a:t>
            </a:r>
            <a:r>
              <a:rPr lang="en-US" altLang="zh-CN" sz="1600" dirty="0" err="1">
                <a:solidFill>
                  <a:schemeClr val="tx1"/>
                </a:solidFill>
              </a:rPr>
              <a:t>np.array</a:t>
            </a:r>
            <a:r>
              <a:rPr lang="en-US" altLang="zh-CN" sz="1600" dirty="0">
                <a:solidFill>
                  <a:schemeClr val="tx1"/>
                </a:solidFill>
              </a:rPr>
              <a:t>([0, 1, 1, 0, 1, 1, 0, 0, 1, 1])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solidFill>
                  <a:schemeClr val="tx1"/>
                </a:solidFill>
              </a:rPr>
              <a:t>kf</a:t>
            </a:r>
            <a:r>
              <a:rPr lang="en-US" altLang="zh-CN" sz="1600" dirty="0">
                <a:solidFill>
                  <a:schemeClr val="tx1"/>
                </a:solidFill>
              </a:rPr>
              <a:t> = </a:t>
            </a:r>
            <a:r>
              <a:rPr lang="en-US" altLang="zh-CN" sz="1600" dirty="0" err="1">
                <a:solidFill>
                  <a:schemeClr val="tx1"/>
                </a:solidFill>
              </a:rPr>
              <a:t>KFold</a:t>
            </a:r>
            <a:r>
              <a:rPr lang="en-US" altLang="zh-CN" sz="1600" dirty="0">
                <a:solidFill>
                  <a:schemeClr val="tx1"/>
                </a:solidFill>
              </a:rPr>
              <a:t>(</a:t>
            </a:r>
            <a:r>
              <a:rPr lang="en-US" altLang="zh-CN" sz="1600" dirty="0" err="1">
                <a:solidFill>
                  <a:schemeClr val="tx1"/>
                </a:solidFill>
              </a:rPr>
              <a:t>n_splits</a:t>
            </a:r>
            <a:r>
              <a:rPr lang="en-US" altLang="zh-CN" sz="1600" dirty="0">
                <a:solidFill>
                  <a:schemeClr val="tx1"/>
                </a:solidFill>
              </a:rPr>
              <a:t>=3 ,</a:t>
            </a:r>
            <a:r>
              <a:rPr lang="en-US" altLang="zh-CN" sz="1600" dirty="0" err="1">
                <a:solidFill>
                  <a:schemeClr val="tx1"/>
                </a:solidFill>
              </a:rPr>
              <a:t>random_state</a:t>
            </a:r>
            <a:r>
              <a:rPr lang="en-US" altLang="zh-CN" sz="1600" dirty="0">
                <a:solidFill>
                  <a:schemeClr val="tx1"/>
                </a:solidFill>
              </a:rPr>
              <a:t>=2021)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#split</a:t>
            </a:r>
            <a:r>
              <a:rPr lang="zh-CN" altLang="en-US" sz="1600" dirty="0">
                <a:solidFill>
                  <a:schemeClr val="tx1"/>
                </a:solidFill>
              </a:rPr>
              <a:t>时，只传入</a:t>
            </a:r>
            <a:r>
              <a:rPr lang="en-US" altLang="zh-CN" sz="1600" dirty="0">
                <a:solidFill>
                  <a:schemeClr val="tx1"/>
                </a:solidFill>
              </a:rPr>
              <a:t>feature</a:t>
            </a:r>
            <a:r>
              <a:rPr lang="zh-CN" altLang="en-US" sz="1600" dirty="0">
                <a:solidFill>
                  <a:schemeClr val="tx1"/>
                </a:solidFill>
              </a:rPr>
              <a:t>，不传入</a:t>
            </a:r>
            <a:r>
              <a:rPr lang="en-US" altLang="zh-CN" sz="1600" dirty="0">
                <a:solidFill>
                  <a:schemeClr val="tx1"/>
                </a:solidFill>
              </a:rPr>
              <a:t>label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for </a:t>
            </a:r>
            <a:r>
              <a:rPr lang="en-US" altLang="zh-CN" sz="1600" dirty="0" err="1">
                <a:solidFill>
                  <a:schemeClr val="tx1"/>
                </a:solidFill>
              </a:rPr>
              <a:t>train_index</a:t>
            </a:r>
            <a:r>
              <a:rPr lang="en-US" altLang="zh-CN" sz="1600" dirty="0">
                <a:solidFill>
                  <a:schemeClr val="tx1"/>
                </a:solidFill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</a:rPr>
              <a:t>test_index</a:t>
            </a:r>
            <a:r>
              <a:rPr lang="en-US" altLang="zh-CN" sz="1600" dirty="0">
                <a:solidFill>
                  <a:schemeClr val="tx1"/>
                </a:solidFill>
              </a:rPr>
              <a:t> in </a:t>
            </a:r>
            <a:r>
              <a:rPr lang="en-US" altLang="zh-CN" sz="1600" dirty="0" err="1">
                <a:solidFill>
                  <a:schemeClr val="tx1"/>
                </a:solidFill>
              </a:rPr>
              <a:t>kf.split</a:t>
            </a:r>
            <a:r>
              <a:rPr lang="en-US" altLang="zh-CN" sz="1600" dirty="0">
                <a:solidFill>
                  <a:schemeClr val="tx1"/>
                </a:solidFill>
              </a:rPr>
              <a:t>(X):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    print("</a:t>
            </a:r>
            <a:r>
              <a:rPr lang="zh-CN" altLang="en-US" sz="1600" dirty="0">
                <a:solidFill>
                  <a:schemeClr val="tx1"/>
                </a:solidFill>
              </a:rPr>
              <a:t>训练集</a:t>
            </a:r>
            <a:r>
              <a:rPr lang="en-US" altLang="zh-CN" sz="1600" dirty="0">
                <a:solidFill>
                  <a:schemeClr val="tx1"/>
                </a:solidFill>
              </a:rPr>
              <a:t>:", </a:t>
            </a:r>
            <a:r>
              <a:rPr lang="en-US" altLang="zh-CN" sz="1600" dirty="0" err="1">
                <a:solidFill>
                  <a:schemeClr val="tx1"/>
                </a:solidFill>
              </a:rPr>
              <a:t>train_index</a:t>
            </a:r>
            <a:r>
              <a:rPr lang="en-US" altLang="zh-CN" sz="1600" dirty="0">
                <a:solidFill>
                  <a:schemeClr val="tx1"/>
                </a:solidFill>
              </a:rPr>
              <a:t>, "</a:t>
            </a:r>
            <a:r>
              <a:rPr lang="zh-CN" altLang="en-US" sz="1600" dirty="0">
                <a:solidFill>
                  <a:schemeClr val="tx1"/>
                </a:solidFill>
              </a:rPr>
              <a:t>测试集</a:t>
            </a:r>
            <a:r>
              <a:rPr lang="en-US" altLang="zh-CN" sz="1600" dirty="0">
                <a:solidFill>
                  <a:schemeClr val="tx1"/>
                </a:solidFill>
              </a:rPr>
              <a:t>:", </a:t>
            </a:r>
            <a:r>
              <a:rPr lang="en-US" altLang="zh-CN" sz="1600" dirty="0" err="1">
                <a:solidFill>
                  <a:schemeClr val="tx1"/>
                </a:solidFill>
              </a:rPr>
              <a:t>test_index</a:t>
            </a:r>
            <a:r>
              <a:rPr lang="en-US" altLang="zh-CN" sz="1600" dirty="0">
                <a:solidFill>
                  <a:schemeClr val="tx1"/>
                </a:solidFill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    </a:t>
            </a:r>
            <a:r>
              <a:rPr lang="en-US" altLang="zh-CN" sz="1600" dirty="0" err="1">
                <a:solidFill>
                  <a:schemeClr val="tx1"/>
                </a:solidFill>
              </a:rPr>
              <a:t>X_train</a:t>
            </a:r>
            <a:r>
              <a:rPr lang="en-US" altLang="zh-CN" sz="1600" dirty="0">
                <a:solidFill>
                  <a:schemeClr val="tx1"/>
                </a:solidFill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</a:rPr>
              <a:t>X_test</a:t>
            </a:r>
            <a:r>
              <a:rPr lang="en-US" altLang="zh-CN" sz="1600" dirty="0">
                <a:solidFill>
                  <a:schemeClr val="tx1"/>
                </a:solidFill>
              </a:rPr>
              <a:t> = X[</a:t>
            </a:r>
            <a:r>
              <a:rPr lang="en-US" altLang="zh-CN" sz="1600" dirty="0" err="1">
                <a:solidFill>
                  <a:schemeClr val="tx1"/>
                </a:solidFill>
              </a:rPr>
              <a:t>train_index</a:t>
            </a:r>
            <a:r>
              <a:rPr lang="en-US" altLang="zh-CN" sz="1600" dirty="0">
                <a:solidFill>
                  <a:schemeClr val="tx1"/>
                </a:solidFill>
              </a:rPr>
              <a:t>], X[</a:t>
            </a:r>
            <a:r>
              <a:rPr lang="en-US" altLang="zh-CN" sz="1600" dirty="0" err="1">
                <a:solidFill>
                  <a:schemeClr val="tx1"/>
                </a:solidFill>
              </a:rPr>
              <a:t>test_index</a:t>
            </a:r>
            <a:r>
              <a:rPr lang="en-US" altLang="zh-CN" sz="1600" dirty="0">
                <a:solidFill>
                  <a:schemeClr val="tx1"/>
                </a:solidFill>
              </a:rPr>
              <a:t>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    </a:t>
            </a:r>
            <a:r>
              <a:rPr lang="en-US" altLang="zh-CN" sz="1600" dirty="0" err="1">
                <a:solidFill>
                  <a:schemeClr val="tx1"/>
                </a:solidFill>
              </a:rPr>
              <a:t>y_train</a:t>
            </a:r>
            <a:r>
              <a:rPr lang="en-US" altLang="zh-CN" sz="1600" dirty="0">
                <a:solidFill>
                  <a:schemeClr val="tx1"/>
                </a:solidFill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</a:rPr>
              <a:t>y_test</a:t>
            </a:r>
            <a:r>
              <a:rPr lang="en-US" altLang="zh-CN" sz="1600" dirty="0">
                <a:solidFill>
                  <a:schemeClr val="tx1"/>
                </a:solidFill>
              </a:rPr>
              <a:t> = y[</a:t>
            </a:r>
            <a:r>
              <a:rPr lang="en-US" altLang="zh-CN" sz="1600" dirty="0" err="1">
                <a:solidFill>
                  <a:schemeClr val="tx1"/>
                </a:solidFill>
              </a:rPr>
              <a:t>train_index</a:t>
            </a:r>
            <a:r>
              <a:rPr lang="en-US" altLang="zh-CN" sz="1600" dirty="0">
                <a:solidFill>
                  <a:schemeClr val="tx1"/>
                </a:solidFill>
              </a:rPr>
              <a:t>], y[</a:t>
            </a:r>
            <a:r>
              <a:rPr lang="en-US" altLang="zh-CN" sz="1600" dirty="0" err="1">
                <a:solidFill>
                  <a:schemeClr val="tx1"/>
                </a:solidFill>
              </a:rPr>
              <a:t>test_index</a:t>
            </a:r>
            <a:r>
              <a:rPr lang="en-US" altLang="zh-CN" sz="16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B9E7BC-DADF-403F-BB2A-AA288B4450E9}"/>
              </a:ext>
            </a:extLst>
          </p:cNvPr>
          <p:cNvSpPr txBox="1"/>
          <p:nvPr/>
        </p:nvSpPr>
        <p:spPr>
          <a:xfrm>
            <a:off x="1686100" y="5663140"/>
            <a:ext cx="4008933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/>
              <a:t>训练集: [4 5 6 7 8 9] 测试集: [0 1 2 3]</a:t>
            </a:r>
          </a:p>
          <a:p>
            <a:r>
              <a:rPr lang="zh-CN" altLang="en-US" dirty="0"/>
              <a:t>训练集: [0 1 2 3 7 8 9] 测试集: [4 5 6]</a:t>
            </a:r>
          </a:p>
          <a:p>
            <a:r>
              <a:rPr lang="zh-CN" altLang="en-US" dirty="0"/>
              <a:t>训练集: [0 1 2 3 4 5 6] 测试集: [7 8 9]</a:t>
            </a: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C7A1152C-5C25-4E69-8773-95114B0D6C34}"/>
              </a:ext>
            </a:extLst>
          </p:cNvPr>
          <p:cNvSpPr/>
          <p:nvPr/>
        </p:nvSpPr>
        <p:spPr>
          <a:xfrm rot="2587489">
            <a:off x="5861804" y="5331267"/>
            <a:ext cx="365759" cy="481048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401320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：贷款违约预测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1" y="1266622"/>
            <a:ext cx="5444144" cy="438543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import </a:t>
            </a:r>
            <a:r>
              <a:rPr lang="en-US" altLang="zh-CN" sz="1600" dirty="0" err="1"/>
              <a:t>numpy</a:t>
            </a:r>
            <a:r>
              <a:rPr lang="en-US" altLang="zh-CN" sz="1600" dirty="0"/>
              <a:t> as np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from </a:t>
            </a:r>
            <a:r>
              <a:rPr lang="en-US" altLang="zh-CN" sz="1600" dirty="0" err="1"/>
              <a:t>sklearn.model_selection</a:t>
            </a:r>
            <a:r>
              <a:rPr lang="en-US" altLang="zh-CN" sz="1600" dirty="0"/>
              <a:t> import </a:t>
            </a:r>
            <a:r>
              <a:rPr lang="en-US" altLang="zh-CN" sz="1600" dirty="0" err="1"/>
              <a:t>StratifiedKFold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# </a:t>
            </a:r>
            <a:r>
              <a:rPr lang="zh-CN" altLang="en-US" sz="1600" dirty="0"/>
              <a:t>模拟</a:t>
            </a:r>
            <a:r>
              <a:rPr lang="en-US" altLang="zh-CN" sz="1600" dirty="0"/>
              <a:t>10</a:t>
            </a:r>
            <a:r>
              <a:rPr lang="zh-CN" altLang="en-US" sz="1600" dirty="0"/>
              <a:t>个样本</a:t>
            </a:r>
            <a:r>
              <a:rPr lang="en-US" altLang="zh-CN" sz="1600" dirty="0"/>
              <a:t>feature</a:t>
            </a:r>
            <a:r>
              <a:rPr lang="zh-CN" altLang="en-US" sz="1600" dirty="0"/>
              <a:t>及</a:t>
            </a:r>
            <a:r>
              <a:rPr lang="en-US" altLang="zh-CN" sz="1600" dirty="0"/>
              <a:t>label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X = </a:t>
            </a:r>
            <a:r>
              <a:rPr lang="en-US" altLang="zh-CN" sz="1600" dirty="0" err="1"/>
              <a:t>np.array</a:t>
            </a:r>
            <a:r>
              <a:rPr lang="en-US" altLang="zh-CN" sz="1600" dirty="0"/>
              <a:t>([[1, 2], [2, 3], [3, 4], [2, 1],[6,2],[3,5],[4,9],[3,2],[1,5],[7,8]])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y = </a:t>
            </a:r>
            <a:r>
              <a:rPr lang="en-US" altLang="zh-CN" sz="1600" dirty="0" err="1"/>
              <a:t>np.array</a:t>
            </a:r>
            <a:r>
              <a:rPr lang="en-US" altLang="zh-CN" sz="1600" dirty="0"/>
              <a:t>([0, 1, 1, 0, 1, 1, 0, 0, 1, 1])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/>
              <a:t>skf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StratifiedKFold</a:t>
            </a:r>
            <a:r>
              <a:rPr lang="en-US" altLang="zh-CN" sz="1600" dirty="0"/>
              <a:t>(</a:t>
            </a:r>
            <a:r>
              <a:rPr lang="en-US" altLang="zh-CN" sz="1600" dirty="0" err="1"/>
              <a:t>n_splits</a:t>
            </a:r>
            <a:r>
              <a:rPr lang="en-US" altLang="zh-CN" sz="1600" dirty="0"/>
              <a:t>=3, </a:t>
            </a:r>
            <a:r>
              <a:rPr lang="en-US" altLang="zh-CN" sz="1600" dirty="0" err="1"/>
              <a:t>random_state</a:t>
            </a:r>
            <a:r>
              <a:rPr lang="en-US" altLang="zh-CN" sz="1600" dirty="0"/>
              <a:t>=2021)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#split</a:t>
            </a:r>
            <a:r>
              <a:rPr lang="zh-CN" altLang="en-US" sz="1600" dirty="0"/>
              <a:t>时，传入</a:t>
            </a:r>
            <a:r>
              <a:rPr lang="en-US" altLang="zh-CN" sz="1600" dirty="0"/>
              <a:t>feature</a:t>
            </a:r>
            <a:r>
              <a:rPr lang="zh-CN" altLang="en-US" sz="1600" dirty="0"/>
              <a:t>和</a:t>
            </a:r>
            <a:r>
              <a:rPr lang="en-US" altLang="zh-CN" sz="1600" dirty="0"/>
              <a:t>label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for </a:t>
            </a:r>
            <a:r>
              <a:rPr lang="en-US" altLang="zh-CN" sz="1600" dirty="0" err="1"/>
              <a:t>train_index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test_index</a:t>
            </a:r>
            <a:r>
              <a:rPr lang="en-US" altLang="zh-CN" sz="1600" dirty="0"/>
              <a:t> in </a:t>
            </a:r>
            <a:r>
              <a:rPr lang="en-US" altLang="zh-CN" sz="1600" dirty="0" err="1"/>
              <a:t>skf.split</a:t>
            </a:r>
            <a:r>
              <a:rPr lang="en-US" altLang="zh-CN" sz="1600" dirty="0"/>
              <a:t>(X, y):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   print("</a:t>
            </a:r>
            <a:r>
              <a:rPr lang="zh-CN" altLang="en-US" sz="1600" dirty="0"/>
              <a:t>训练集</a:t>
            </a:r>
            <a:r>
              <a:rPr lang="en-US" altLang="zh-CN" sz="1600" dirty="0"/>
              <a:t>:", </a:t>
            </a:r>
            <a:r>
              <a:rPr lang="en-US" altLang="zh-CN" sz="1600" dirty="0" err="1"/>
              <a:t>train_index</a:t>
            </a:r>
            <a:r>
              <a:rPr lang="en-US" altLang="zh-CN" sz="1600" dirty="0"/>
              <a:t>, "</a:t>
            </a:r>
            <a:r>
              <a:rPr lang="zh-CN" altLang="en-US" sz="1600" dirty="0"/>
              <a:t>测试集</a:t>
            </a:r>
            <a:r>
              <a:rPr lang="en-US" altLang="zh-CN" sz="1600" dirty="0"/>
              <a:t>:", </a:t>
            </a:r>
            <a:r>
              <a:rPr lang="en-US" altLang="zh-CN" sz="1600" dirty="0" err="1"/>
              <a:t>test_index</a:t>
            </a:r>
            <a:r>
              <a:rPr lang="en-US" altLang="zh-CN" sz="1600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5C30DA-EAF4-469B-B8A6-2F9814F5C9FA}"/>
              </a:ext>
            </a:extLst>
          </p:cNvPr>
          <p:cNvSpPr txBox="1">
            <a:spLocks/>
          </p:cNvSpPr>
          <p:nvPr/>
        </p:nvSpPr>
        <p:spPr>
          <a:xfrm>
            <a:off x="6211626" y="1266622"/>
            <a:ext cx="5732559" cy="4822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B9E7BC-DADF-403F-BB2A-AA288B4450E9}"/>
              </a:ext>
            </a:extLst>
          </p:cNvPr>
          <p:cNvSpPr txBox="1"/>
          <p:nvPr/>
        </p:nvSpPr>
        <p:spPr>
          <a:xfrm>
            <a:off x="6568442" y="5569545"/>
            <a:ext cx="4008933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/>
              <a:t>训练集: [4 5 6 7 8 9] 测试集: [0 1 2 3]</a:t>
            </a:r>
          </a:p>
          <a:p>
            <a:r>
              <a:rPr lang="zh-CN" altLang="en-US" dirty="0"/>
              <a:t>训练集: [0 1 2 3 7 8 9] 测试集: [4 5 6]</a:t>
            </a:r>
          </a:p>
          <a:p>
            <a:r>
              <a:rPr lang="zh-CN" altLang="en-US" dirty="0"/>
              <a:t>训练集: [0 1 2 3 4 5 6] 测试集: [7 8 9]</a:t>
            </a: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C7A1152C-5C25-4E69-8773-95114B0D6C34}"/>
              </a:ext>
            </a:extLst>
          </p:cNvPr>
          <p:cNvSpPr/>
          <p:nvPr/>
        </p:nvSpPr>
        <p:spPr>
          <a:xfrm rot="16638320">
            <a:off x="5861804" y="5331267"/>
            <a:ext cx="365759" cy="481048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528492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2150" y="1557655"/>
            <a:ext cx="10515600" cy="5030470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Thinking1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Fintech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中的场景都有哪些？</a:t>
            </a:r>
            <a:endParaRPr alt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Thinking2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个贷信用违约预测可以使用哪些算法模型？</a:t>
            </a:r>
            <a:endParaRPr lang="zh-CN" alt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2200" dirty="0">
                <a:ea typeface="宋体" panose="02010600030101010101" pitchFamily="2" charset="-122"/>
                <a:sym typeface="+mn-ea"/>
              </a:rPr>
              <a:t>Thinking</a:t>
            </a:r>
            <a:r>
              <a:rPr lang="en-US" sz="2200" dirty="0">
                <a:ea typeface="宋体" panose="02010600030101010101" pitchFamily="2" charset="-122"/>
                <a:sym typeface="+mn-ea"/>
              </a:rPr>
              <a:t>3</a:t>
            </a:r>
            <a:r>
              <a:rPr altLang="zh-CN" sz="2200" dirty="0"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时间序列模型在预测中的优缺点？</a:t>
            </a:r>
            <a:endParaRPr sz="22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Thinking &amp; 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570807" y="1139190"/>
            <a:ext cx="5554587" cy="4112260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Action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：贷款违约预测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数据集：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某信贷平台贷款记录</a:t>
            </a:r>
            <a:r>
              <a:rPr lang="en-US" altLang="zh-CN" sz="1400" dirty="0">
                <a:hlinkClick r:id="rId3"/>
              </a:rPr>
              <a:t>https://tianchi.aliyun.com/competition/entrance/531830/information</a:t>
            </a:r>
            <a:endParaRPr lang="zh-CN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47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个指标，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120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万贷款记录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其中</a:t>
            </a:r>
            <a:r>
              <a:rPr lang="en-US" altLang="zh-CN" sz="1600" dirty="0">
                <a:ea typeface="宋体" panose="02010600030101010101" pitchFamily="2" charset="-122"/>
              </a:rPr>
              <a:t>15</a:t>
            </a:r>
            <a:r>
              <a:rPr lang="zh-CN" altLang="en-US" sz="1600" dirty="0">
                <a:ea typeface="宋体" panose="02010600030101010101" pitchFamily="2" charset="-122"/>
              </a:rPr>
              <a:t>列为匿名变量，并且对</a:t>
            </a:r>
            <a:r>
              <a:rPr lang="en-US" altLang="zh-CN" sz="1600" dirty="0" err="1">
                <a:ea typeface="宋体" panose="02010600030101010101" pitchFamily="2" charset="-122"/>
              </a:rPr>
              <a:t>employmentTitle</a:t>
            </a:r>
            <a:r>
              <a:rPr lang="zh-CN" altLang="en-US" sz="1600" dirty="0"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ea typeface="宋体" panose="02010600030101010101" pitchFamily="2" charset="-122"/>
              </a:rPr>
              <a:t>purpose</a:t>
            </a:r>
            <a:r>
              <a:rPr lang="zh-CN" altLang="en-US" sz="1600" dirty="0">
                <a:ea typeface="宋体" panose="02010600030101010101" pitchFamily="2" charset="-122"/>
              </a:rPr>
              <a:t>、</a:t>
            </a:r>
            <a:r>
              <a:rPr lang="en-US" altLang="zh-CN" sz="1600" dirty="0" err="1">
                <a:ea typeface="宋体" panose="02010600030101010101" pitchFamily="2" charset="-122"/>
              </a:rPr>
              <a:t>postCode</a:t>
            </a:r>
            <a:r>
              <a:rPr lang="zh-CN" altLang="en-US" sz="1600" dirty="0">
                <a:ea typeface="宋体" panose="02010600030101010101" pitchFamily="2" charset="-122"/>
              </a:rPr>
              <a:t>和</a:t>
            </a:r>
            <a:r>
              <a:rPr lang="en-US" altLang="zh-CN" sz="1600" dirty="0">
                <a:ea typeface="宋体" panose="02010600030101010101" pitchFamily="2" charset="-122"/>
              </a:rPr>
              <a:t>title</a:t>
            </a:r>
            <a:r>
              <a:rPr lang="zh-CN" altLang="en-US" sz="1600" dirty="0">
                <a:ea typeface="宋体" panose="02010600030101010101" pitchFamily="2" charset="-122"/>
              </a:rPr>
              <a:t>等字段进行脱敏</a:t>
            </a:r>
            <a:endParaRPr lang="en-US" altLang="zh-CN" sz="1600" dirty="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训练集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train.csv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测试集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testA.csv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提交格式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 sample_submit.csv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6173310" y="1139190"/>
          <a:ext cx="5773533" cy="57320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1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1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字段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说明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id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为贷款清单分配的唯一信用证标识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loanAmnt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贷款金额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term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贷款期限（</a:t>
                      </a:r>
                      <a:r>
                        <a:rPr lang="en-US" sz="1600" u="none" strike="noStrike" dirty="0">
                          <a:effectLst/>
                        </a:rPr>
                        <a:t>year）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interestRate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贷款利率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installment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分期付款金额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grade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贷款等级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subGrade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贷款等级之子级</a:t>
                      </a:r>
                      <a:endParaRPr lang="zh-CN" alt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employmentTitle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就业职称</a:t>
                      </a:r>
                      <a:endParaRPr lang="zh-CN" alt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employmentLength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就业年限（年）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homeOwnership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借款人在登记时提供的房屋所有权状况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annualIncome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年收入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verificationStatus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验证状态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issueDate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贷款发放的月份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9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purpose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借款人在贷款申请时的贷款用途类别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906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postCode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借款人在贷款申请中提供的邮政编码的前</a:t>
                      </a:r>
                      <a:r>
                        <a:rPr lang="en-US" altLang="zh-CN" sz="1600" u="none" strike="noStrike" dirty="0">
                          <a:effectLst/>
                        </a:rPr>
                        <a:t>3</a:t>
                      </a:r>
                      <a:r>
                        <a:rPr lang="zh-CN" altLang="en-US" sz="1600" u="none" strike="noStrike" dirty="0">
                          <a:effectLst/>
                        </a:rPr>
                        <a:t>位数字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regionCode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地区编码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dti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债务收入比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3655077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sz="4800" b="0" dirty="0"/>
              <a:t>1</a:t>
            </a:r>
            <a:r>
              <a:rPr sz="4800" b="0" dirty="0"/>
              <a:t>/</a:t>
            </a:r>
            <a:r>
              <a:rPr lang="en-US" altLang="zh-CN" sz="4800" b="0" dirty="0"/>
              <a:t>2</a:t>
            </a:r>
            <a:r>
              <a:rPr lang="zh-CN" altLang="en-US" sz="4800" b="0" dirty="0"/>
              <a:t>  </a:t>
            </a:r>
            <a:r>
              <a:rPr lang="en-US" altLang="zh-CN" sz="4800" b="0" dirty="0"/>
              <a:t>Fin</a:t>
            </a:r>
            <a:r>
              <a:rPr lang="en-US" altLang="zh-CN" sz="4800" b="0" dirty="0">
                <a:ea typeface="宋体" panose="02010600030101010101" pitchFamily="2" charset="-122"/>
              </a:rPr>
              <a:t>tech</a:t>
            </a:r>
            <a:r>
              <a:rPr lang="zh-CN" altLang="zh-CN" sz="4800" b="0" dirty="0">
                <a:ea typeface="宋体" panose="02010600030101010101" pitchFamily="2" charset="-122"/>
              </a:rPr>
              <a:t>应用场景</a:t>
            </a:r>
            <a:br>
              <a:rPr lang="zh-CN" altLang="en-US" sz="4800" b="0" dirty="0"/>
            </a:br>
            <a:endParaRPr lang="zh-CN" altLang="zh-CN" sz="4800" b="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Thinking &amp; Action</a:t>
            </a:r>
            <a:endParaRPr lang="zh-CN" dirty="0"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87800" y="1180407"/>
          <a:ext cx="5857582" cy="56278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67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0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656"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delinquency_2years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借款人过去</a:t>
                      </a:r>
                      <a:r>
                        <a:rPr lang="en-US" altLang="zh-CN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年信用档案中逾期</a:t>
                      </a:r>
                      <a:r>
                        <a:rPr lang="en-US" altLang="zh-CN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30</a:t>
                      </a: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天以上的违约事件数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750"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en-US" sz="160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ficoRangeLow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借款人在贷款发放时的</a:t>
                      </a:r>
                      <a:r>
                        <a:rPr lang="en-US" altLang="zh-CN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fico</a:t>
                      </a: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所属的下限范围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750"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en-US" sz="160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ficoRangeHigh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99" marR="1399" marT="1399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借款人在贷款发放时的</a:t>
                      </a:r>
                      <a:r>
                        <a:rPr lang="en-US" altLang="zh-CN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fico</a:t>
                      </a: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所属的上限范围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99" marR="1399" marT="139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397"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en-US" sz="160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openAcc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借款人信用档案中未结信用额度的数量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127"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en-US" sz="160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pubRec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zh-CN" altLang="en-US" sz="1600" u="none" strike="noStrike" kern="1200">
                          <a:solidFill>
                            <a:schemeClr val="dk1"/>
                          </a:solidFill>
                          <a:effectLst/>
                        </a:rPr>
                        <a:t>贬损公共记录的数量</a:t>
                      </a:r>
                      <a:endParaRPr lang="zh-CN" alt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397"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en-US" sz="160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pubRecBankruptcies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b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公开记录清除的数量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1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revolBal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信贷周转余额合计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8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revolUtil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循环额度利用率，或借款人使用的相对于所有可用循环信贷的信贷金额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totalAcc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借款人信用档案中当前的信用额度总数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1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initialListStatus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贷款的初始列表状态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48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applicationType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表明贷款是个人申请还是与两个共同借款人的联合申请</a:t>
                      </a:r>
                      <a:endParaRPr lang="zh-CN" alt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9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earliesCreditLine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借款人最早报告的信用额度开立的月份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1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title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借款人提供的贷款名称</a:t>
                      </a:r>
                      <a:endParaRPr lang="zh-CN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48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policyCode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公开可用的策略</a:t>
                      </a:r>
                      <a:r>
                        <a:rPr lang="en-US" altLang="zh-CN" sz="1600" u="none" strike="noStrike">
                          <a:effectLst/>
                        </a:rPr>
                        <a:t>_</a:t>
                      </a:r>
                      <a:r>
                        <a:rPr lang="zh-CN" altLang="en-US" sz="1600" u="none" strike="noStrike">
                          <a:effectLst/>
                        </a:rPr>
                        <a:t>代码</a:t>
                      </a:r>
                      <a:r>
                        <a:rPr lang="en-US" altLang="zh-CN" sz="1600" u="none" strike="noStrike">
                          <a:effectLst/>
                        </a:rPr>
                        <a:t>=1</a:t>
                      </a:r>
                      <a:r>
                        <a:rPr lang="zh-CN" altLang="en-US" sz="1600" u="none" strike="noStrike">
                          <a:effectLst/>
                        </a:rPr>
                        <a:t>新产品不公开可用的策略</a:t>
                      </a:r>
                      <a:r>
                        <a:rPr lang="en-US" altLang="zh-CN" sz="1600" u="none" strike="noStrike">
                          <a:effectLst/>
                        </a:rPr>
                        <a:t>_</a:t>
                      </a:r>
                      <a:r>
                        <a:rPr lang="zh-CN" altLang="en-US" sz="1600" u="none" strike="noStrike">
                          <a:effectLst/>
                        </a:rPr>
                        <a:t>代码</a:t>
                      </a:r>
                      <a:r>
                        <a:rPr lang="en-US" altLang="zh-CN" sz="1600" u="none" strike="noStrike">
                          <a:effectLst/>
                        </a:rPr>
                        <a:t>=2</a:t>
                      </a:r>
                      <a:endParaRPr lang="en-US" altLang="zh-CN" sz="16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4804">
                <a:tc>
                  <a:txBody>
                    <a:bodyPr/>
                    <a:lstStyle/>
                    <a:p>
                      <a:pPr algn="l" fontAlgn="ctr"/>
                      <a:r>
                        <a:rPr lang="pl-PL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n系列匿名特征</a:t>
                      </a:r>
                      <a:endParaRPr lang="pl-PL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匿名特征</a:t>
                      </a:r>
                      <a:r>
                        <a:rPr lang="en-US" altLang="zh-CN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n0-n14</a:t>
                      </a: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，为一些贷款人行为计数特征的处理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91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isDefault</a:t>
                      </a:r>
                      <a:endParaRPr lang="pl-PL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59" marR="1559" marT="1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是否违约，</a:t>
                      </a:r>
                      <a:r>
                        <a:rPr lang="en-US" altLang="zh-CN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代表违约，</a:t>
                      </a:r>
                      <a:r>
                        <a:rPr lang="en-US" altLang="zh-CN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</a:t>
                      </a: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代表正常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59" marR="1559" marT="15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" name="文本占位符 1"/>
          <p:cNvSpPr txBox="1"/>
          <p:nvPr/>
        </p:nvSpPr>
        <p:spPr>
          <a:xfrm>
            <a:off x="6414975" y="1139190"/>
            <a:ext cx="5637889" cy="41122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-apple-system"/>
                <a:sym typeface="+mn-ea"/>
              </a:rPr>
              <a:t>评估标准</a:t>
            </a:r>
            <a:endParaRPr lang="en-US" altLang="zh-CN" sz="1600" dirty="0">
              <a:solidFill>
                <a:srgbClr val="333333"/>
              </a:solidFill>
              <a:latin typeface="-apple-system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solidFill>
                  <a:srgbClr val="333333"/>
                </a:solidFill>
                <a:latin typeface="-apple-system"/>
              </a:rPr>
              <a:t>提交结果为每个测试样本是</a:t>
            </a:r>
            <a:r>
              <a:rPr lang="en-US" altLang="zh-CN" sz="1600" dirty="0">
                <a:solidFill>
                  <a:srgbClr val="333333"/>
                </a:solidFill>
                <a:latin typeface="-apple-system"/>
              </a:rPr>
              <a:t>1</a:t>
            </a:r>
            <a:r>
              <a:rPr lang="zh-CN" altLang="en-US" sz="1600" dirty="0">
                <a:solidFill>
                  <a:srgbClr val="333333"/>
                </a:solidFill>
                <a:latin typeface="-apple-system"/>
              </a:rPr>
              <a:t>的概率，也就是</a:t>
            </a:r>
            <a:r>
              <a:rPr lang="en-US" altLang="zh-CN" sz="1600" dirty="0">
                <a:solidFill>
                  <a:srgbClr val="333333"/>
                </a:solidFill>
                <a:latin typeface="-apple-system"/>
              </a:rPr>
              <a:t>y</a:t>
            </a:r>
            <a:r>
              <a:rPr lang="zh-CN" altLang="en-US" sz="1600" dirty="0">
                <a:solidFill>
                  <a:srgbClr val="333333"/>
                </a:solidFill>
                <a:latin typeface="-apple-system"/>
              </a:rPr>
              <a:t>为</a:t>
            </a:r>
            <a:r>
              <a:rPr lang="en-US" altLang="zh-CN" sz="1600" dirty="0">
                <a:solidFill>
                  <a:srgbClr val="333333"/>
                </a:solidFill>
                <a:latin typeface="-apple-system"/>
              </a:rPr>
              <a:t>1</a:t>
            </a:r>
            <a:r>
              <a:rPr lang="zh-CN" altLang="en-US" sz="1600" dirty="0">
                <a:solidFill>
                  <a:srgbClr val="333333"/>
                </a:solidFill>
                <a:latin typeface="-apple-system"/>
              </a:rPr>
              <a:t>的概率</a:t>
            </a:r>
            <a:endParaRPr lang="en-US" altLang="zh-CN" sz="1600" dirty="0">
              <a:solidFill>
                <a:srgbClr val="333333"/>
              </a:solidFill>
              <a:latin typeface="-apple-system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solidFill>
                  <a:srgbClr val="333333"/>
                </a:solidFill>
                <a:latin typeface="-apple-system"/>
              </a:rPr>
              <a:t>评价方法为</a:t>
            </a:r>
            <a:r>
              <a:rPr lang="en-US" altLang="zh-CN" sz="1600" dirty="0">
                <a:solidFill>
                  <a:srgbClr val="333333"/>
                </a:solidFill>
                <a:latin typeface="-apple-system"/>
              </a:rPr>
              <a:t>AUC</a:t>
            </a:r>
            <a:r>
              <a:rPr lang="zh-CN" altLang="en-US" sz="1600" dirty="0">
                <a:solidFill>
                  <a:srgbClr val="333333"/>
                </a:solidFill>
                <a:latin typeface="-apple-system"/>
              </a:rPr>
              <a:t>评估模型效果（越大越好）</a:t>
            </a:r>
            <a:endParaRPr lang="en-US" altLang="zh-CN" sz="1600" dirty="0">
              <a:solidFill>
                <a:srgbClr val="333333"/>
              </a:solidFill>
              <a:latin typeface="-apple-system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-apple-system"/>
                <a:sym typeface="+mn-ea"/>
              </a:rPr>
              <a:t>提交格式，参考</a:t>
            </a:r>
            <a:r>
              <a:rPr lang="en-US" altLang="zh-CN" sz="1600" dirty="0">
                <a:solidFill>
                  <a:srgbClr val="333333"/>
                </a:solidFill>
                <a:latin typeface="-apple-system"/>
                <a:sym typeface="+mn-ea"/>
              </a:rPr>
              <a:t>sample_submit.csv</a:t>
            </a:r>
            <a:endParaRPr lang="zh-CN" altLang="en-US" sz="1600" dirty="0">
              <a:solidFill>
                <a:srgbClr val="333333"/>
              </a:solidFill>
              <a:latin typeface="-apple-system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 dirty="0" err="1">
                <a:solidFill>
                  <a:srgbClr val="333333"/>
                </a:solidFill>
                <a:latin typeface="-apple-system"/>
                <a:sym typeface="+mn-ea"/>
              </a:rPr>
              <a:t>id,isDefault</a:t>
            </a:r>
            <a:endParaRPr lang="en-US" altLang="zh-CN" sz="1600" dirty="0">
              <a:solidFill>
                <a:srgbClr val="333333"/>
              </a:solidFill>
              <a:latin typeface="-apple-system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333333"/>
                </a:solidFill>
                <a:latin typeface="-apple-system"/>
                <a:sym typeface="+mn-ea"/>
              </a:rPr>
              <a:t>800000,0.5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333333"/>
                </a:solidFill>
                <a:latin typeface="-apple-system"/>
                <a:sym typeface="+mn-ea"/>
              </a:rPr>
              <a:t>800001,0.5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333333"/>
                </a:solidFill>
                <a:latin typeface="-apple-system"/>
                <a:sym typeface="+mn-ea"/>
              </a:rPr>
              <a:t>800002,0.5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333333"/>
                </a:solidFill>
                <a:latin typeface="-apple-system"/>
                <a:sym typeface="+mn-ea"/>
              </a:rPr>
              <a:t>800003,0.5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951856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75280" y="2160270"/>
            <a:ext cx="7484745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工作中的应用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420" y="1162050"/>
            <a:ext cx="5008880" cy="54940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72EA9F-B205-414C-9FA2-DEE7920A1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1" y="1222317"/>
            <a:ext cx="5158021" cy="54337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>
                <a:ea typeface="宋体" panose="02010600030101010101" pitchFamily="2" charset="-122"/>
                <a:sym typeface="+mn-ea"/>
              </a:rPr>
              <a:t>Fintech</a:t>
            </a:r>
            <a:r>
              <a:rPr lang="zh-CN" altLang="zh-CN">
                <a:ea typeface="宋体" panose="02010600030101010101" pitchFamily="2" charset="-122"/>
                <a:sym typeface="+mn-ea"/>
              </a:rPr>
              <a:t>应用场景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Fin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tech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Financial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+ 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technology，通过科技手段，使得金融服务变得更加效率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金融业务：保险、银行、券商、基金需要有科技为其支撑。此外，互联网公司也在开展金融业务，如蚂蚁金服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高盛集团的总裁宣称：We are a tech firm.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近几年，摩根大通集团约有1/3的分析师和员工被逼迫加入编程课程学习</a:t>
            </a: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33160" y="1565275"/>
            <a:ext cx="5715000" cy="42862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>
                <a:ea typeface="宋体" panose="02010600030101010101" pitchFamily="2" charset="-122"/>
                <a:sym typeface="+mn-ea"/>
              </a:rPr>
              <a:t>Fintech</a:t>
            </a:r>
            <a:r>
              <a:rPr lang="zh-CN" altLang="zh-CN">
                <a:ea typeface="宋体" panose="02010600030101010101" pitchFamily="2" charset="-122"/>
                <a:sym typeface="+mn-ea"/>
              </a:rPr>
              <a:t>应用场景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594090" y="4718685"/>
            <a:ext cx="3004185" cy="5086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需求驱动技术发展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需求驱动人才发展</a:t>
            </a:r>
          </a:p>
        </p:txBody>
      </p:sp>
      <p:sp>
        <p:nvSpPr>
          <p:cNvPr id="7" name="object 7"/>
          <p:cNvSpPr/>
          <p:nvPr/>
        </p:nvSpPr>
        <p:spPr>
          <a:xfrm>
            <a:off x="7233031" y="2102865"/>
            <a:ext cx="2520950" cy="2519680"/>
          </a:xfrm>
          <a:custGeom>
            <a:avLst/>
            <a:gdLst/>
            <a:ahLst/>
            <a:cxnLst/>
            <a:rect l="l" t="t" r="r" b="b"/>
            <a:pathLst>
              <a:path w="2520950" h="2519679">
                <a:moveTo>
                  <a:pt x="0" y="1259586"/>
                </a:moveTo>
                <a:lnTo>
                  <a:pt x="910" y="1211267"/>
                </a:lnTo>
                <a:lnTo>
                  <a:pt x="3618" y="1163409"/>
                </a:lnTo>
                <a:lnTo>
                  <a:pt x="8092" y="1116044"/>
                </a:lnTo>
                <a:lnTo>
                  <a:pt x="14300" y="1069205"/>
                </a:lnTo>
                <a:lnTo>
                  <a:pt x="22207" y="1022924"/>
                </a:lnTo>
                <a:lnTo>
                  <a:pt x="31783" y="977233"/>
                </a:lnTo>
                <a:lnTo>
                  <a:pt x="42994" y="932167"/>
                </a:lnTo>
                <a:lnTo>
                  <a:pt x="55808" y="887756"/>
                </a:lnTo>
                <a:lnTo>
                  <a:pt x="70191" y="844033"/>
                </a:lnTo>
                <a:lnTo>
                  <a:pt x="86112" y="801032"/>
                </a:lnTo>
                <a:lnTo>
                  <a:pt x="103537" y="758785"/>
                </a:lnTo>
                <a:lnTo>
                  <a:pt x="122435" y="717324"/>
                </a:lnTo>
                <a:lnTo>
                  <a:pt x="142772" y="676682"/>
                </a:lnTo>
                <a:lnTo>
                  <a:pt x="164515" y="636892"/>
                </a:lnTo>
                <a:lnTo>
                  <a:pt x="187633" y="597986"/>
                </a:lnTo>
                <a:lnTo>
                  <a:pt x="212093" y="559997"/>
                </a:lnTo>
                <a:lnTo>
                  <a:pt x="237861" y="522957"/>
                </a:lnTo>
                <a:lnTo>
                  <a:pt x="264906" y="486900"/>
                </a:lnTo>
                <a:lnTo>
                  <a:pt x="293194" y="451857"/>
                </a:lnTo>
                <a:lnTo>
                  <a:pt x="322693" y="417861"/>
                </a:lnTo>
                <a:lnTo>
                  <a:pt x="353370" y="384945"/>
                </a:lnTo>
                <a:lnTo>
                  <a:pt x="385194" y="353142"/>
                </a:lnTo>
                <a:lnTo>
                  <a:pt x="418130" y="322484"/>
                </a:lnTo>
                <a:lnTo>
                  <a:pt x="452147" y="293004"/>
                </a:lnTo>
                <a:lnTo>
                  <a:pt x="487211" y="264733"/>
                </a:lnTo>
                <a:lnTo>
                  <a:pt x="523291" y="237706"/>
                </a:lnTo>
                <a:lnTo>
                  <a:pt x="560353" y="211954"/>
                </a:lnTo>
                <a:lnTo>
                  <a:pt x="598366" y="187510"/>
                </a:lnTo>
                <a:lnTo>
                  <a:pt x="637295" y="164407"/>
                </a:lnTo>
                <a:lnTo>
                  <a:pt x="677109" y="142678"/>
                </a:lnTo>
                <a:lnTo>
                  <a:pt x="717775" y="122354"/>
                </a:lnTo>
                <a:lnTo>
                  <a:pt x="759261" y="103469"/>
                </a:lnTo>
                <a:lnTo>
                  <a:pt x="801533" y="86055"/>
                </a:lnTo>
                <a:lnTo>
                  <a:pt x="844560" y="70144"/>
                </a:lnTo>
                <a:lnTo>
                  <a:pt x="888307" y="55770"/>
                </a:lnTo>
                <a:lnTo>
                  <a:pt x="932744" y="42965"/>
                </a:lnTo>
                <a:lnTo>
                  <a:pt x="977837" y="31762"/>
                </a:lnTo>
                <a:lnTo>
                  <a:pt x="1023554" y="22193"/>
                </a:lnTo>
                <a:lnTo>
                  <a:pt x="1069861" y="14290"/>
                </a:lnTo>
                <a:lnTo>
                  <a:pt x="1116727" y="8087"/>
                </a:lnTo>
                <a:lnTo>
                  <a:pt x="1164118" y="3616"/>
                </a:lnTo>
                <a:lnTo>
                  <a:pt x="1212003" y="909"/>
                </a:lnTo>
                <a:lnTo>
                  <a:pt x="1260348" y="0"/>
                </a:lnTo>
                <a:lnTo>
                  <a:pt x="1308692" y="909"/>
                </a:lnTo>
                <a:lnTo>
                  <a:pt x="1356577" y="3616"/>
                </a:lnTo>
                <a:lnTo>
                  <a:pt x="1403968" y="8087"/>
                </a:lnTo>
                <a:lnTo>
                  <a:pt x="1450834" y="14290"/>
                </a:lnTo>
                <a:lnTo>
                  <a:pt x="1497141" y="22193"/>
                </a:lnTo>
                <a:lnTo>
                  <a:pt x="1542858" y="31762"/>
                </a:lnTo>
                <a:lnTo>
                  <a:pt x="1587951" y="42965"/>
                </a:lnTo>
                <a:lnTo>
                  <a:pt x="1632388" y="55770"/>
                </a:lnTo>
                <a:lnTo>
                  <a:pt x="1676135" y="70144"/>
                </a:lnTo>
                <a:lnTo>
                  <a:pt x="1719162" y="86055"/>
                </a:lnTo>
                <a:lnTo>
                  <a:pt x="1761434" y="103469"/>
                </a:lnTo>
                <a:lnTo>
                  <a:pt x="1802920" y="122354"/>
                </a:lnTo>
                <a:lnTo>
                  <a:pt x="1843586" y="142678"/>
                </a:lnTo>
                <a:lnTo>
                  <a:pt x="1883400" y="164407"/>
                </a:lnTo>
                <a:lnTo>
                  <a:pt x="1922329" y="187510"/>
                </a:lnTo>
                <a:lnTo>
                  <a:pt x="1960342" y="211954"/>
                </a:lnTo>
                <a:lnTo>
                  <a:pt x="1997404" y="237706"/>
                </a:lnTo>
                <a:lnTo>
                  <a:pt x="2033484" y="264733"/>
                </a:lnTo>
                <a:lnTo>
                  <a:pt x="2068548" y="293004"/>
                </a:lnTo>
                <a:lnTo>
                  <a:pt x="2102565" y="322484"/>
                </a:lnTo>
                <a:lnTo>
                  <a:pt x="2135501" y="353142"/>
                </a:lnTo>
                <a:lnTo>
                  <a:pt x="2167325" y="384945"/>
                </a:lnTo>
                <a:lnTo>
                  <a:pt x="2198002" y="417861"/>
                </a:lnTo>
                <a:lnTo>
                  <a:pt x="2227501" y="451857"/>
                </a:lnTo>
                <a:lnTo>
                  <a:pt x="2255789" y="486900"/>
                </a:lnTo>
                <a:lnTo>
                  <a:pt x="2282834" y="522957"/>
                </a:lnTo>
                <a:lnTo>
                  <a:pt x="2308602" y="559997"/>
                </a:lnTo>
                <a:lnTo>
                  <a:pt x="2333062" y="597986"/>
                </a:lnTo>
                <a:lnTo>
                  <a:pt x="2356180" y="636892"/>
                </a:lnTo>
                <a:lnTo>
                  <a:pt x="2377923" y="676682"/>
                </a:lnTo>
                <a:lnTo>
                  <a:pt x="2398260" y="717324"/>
                </a:lnTo>
                <a:lnTo>
                  <a:pt x="2417158" y="758785"/>
                </a:lnTo>
                <a:lnTo>
                  <a:pt x="2434583" y="801032"/>
                </a:lnTo>
                <a:lnTo>
                  <a:pt x="2450504" y="844033"/>
                </a:lnTo>
                <a:lnTo>
                  <a:pt x="2464887" y="887756"/>
                </a:lnTo>
                <a:lnTo>
                  <a:pt x="2477701" y="932167"/>
                </a:lnTo>
                <a:lnTo>
                  <a:pt x="2488912" y="977233"/>
                </a:lnTo>
                <a:lnTo>
                  <a:pt x="2498488" y="1022924"/>
                </a:lnTo>
                <a:lnTo>
                  <a:pt x="2506395" y="1069205"/>
                </a:lnTo>
                <a:lnTo>
                  <a:pt x="2512603" y="1116044"/>
                </a:lnTo>
                <a:lnTo>
                  <a:pt x="2517077" y="1163409"/>
                </a:lnTo>
                <a:lnTo>
                  <a:pt x="2519785" y="1211267"/>
                </a:lnTo>
                <a:lnTo>
                  <a:pt x="2520696" y="1259586"/>
                </a:lnTo>
                <a:lnTo>
                  <a:pt x="2519785" y="1307904"/>
                </a:lnTo>
                <a:lnTo>
                  <a:pt x="2517077" y="1355762"/>
                </a:lnTo>
                <a:lnTo>
                  <a:pt x="2512603" y="1403127"/>
                </a:lnTo>
                <a:lnTo>
                  <a:pt x="2506395" y="1449966"/>
                </a:lnTo>
                <a:lnTo>
                  <a:pt x="2498488" y="1496247"/>
                </a:lnTo>
                <a:lnTo>
                  <a:pt x="2488912" y="1541938"/>
                </a:lnTo>
                <a:lnTo>
                  <a:pt x="2477701" y="1587004"/>
                </a:lnTo>
                <a:lnTo>
                  <a:pt x="2464887" y="1631415"/>
                </a:lnTo>
                <a:lnTo>
                  <a:pt x="2450504" y="1675138"/>
                </a:lnTo>
                <a:lnTo>
                  <a:pt x="2434583" y="1718139"/>
                </a:lnTo>
                <a:lnTo>
                  <a:pt x="2417158" y="1760386"/>
                </a:lnTo>
                <a:lnTo>
                  <a:pt x="2398260" y="1801847"/>
                </a:lnTo>
                <a:lnTo>
                  <a:pt x="2377923" y="1842489"/>
                </a:lnTo>
                <a:lnTo>
                  <a:pt x="2356180" y="1882279"/>
                </a:lnTo>
                <a:lnTo>
                  <a:pt x="2333062" y="1921185"/>
                </a:lnTo>
                <a:lnTo>
                  <a:pt x="2308602" y="1959174"/>
                </a:lnTo>
                <a:lnTo>
                  <a:pt x="2282834" y="1996214"/>
                </a:lnTo>
                <a:lnTo>
                  <a:pt x="2255789" y="2032271"/>
                </a:lnTo>
                <a:lnTo>
                  <a:pt x="2227501" y="2067314"/>
                </a:lnTo>
                <a:lnTo>
                  <a:pt x="2198002" y="2101310"/>
                </a:lnTo>
                <a:lnTo>
                  <a:pt x="2167325" y="2134226"/>
                </a:lnTo>
                <a:lnTo>
                  <a:pt x="2135501" y="2166029"/>
                </a:lnTo>
                <a:lnTo>
                  <a:pt x="2102565" y="2196687"/>
                </a:lnTo>
                <a:lnTo>
                  <a:pt x="2068548" y="2226167"/>
                </a:lnTo>
                <a:lnTo>
                  <a:pt x="2033484" y="2254438"/>
                </a:lnTo>
                <a:lnTo>
                  <a:pt x="1997404" y="2281465"/>
                </a:lnTo>
                <a:lnTo>
                  <a:pt x="1960342" y="2307217"/>
                </a:lnTo>
                <a:lnTo>
                  <a:pt x="1922329" y="2331661"/>
                </a:lnTo>
                <a:lnTo>
                  <a:pt x="1883400" y="2354764"/>
                </a:lnTo>
                <a:lnTo>
                  <a:pt x="1843586" y="2376493"/>
                </a:lnTo>
                <a:lnTo>
                  <a:pt x="1802920" y="2396817"/>
                </a:lnTo>
                <a:lnTo>
                  <a:pt x="1761434" y="2415702"/>
                </a:lnTo>
                <a:lnTo>
                  <a:pt x="1719162" y="2433116"/>
                </a:lnTo>
                <a:lnTo>
                  <a:pt x="1676135" y="2449027"/>
                </a:lnTo>
                <a:lnTo>
                  <a:pt x="1632388" y="2463401"/>
                </a:lnTo>
                <a:lnTo>
                  <a:pt x="1587951" y="2476206"/>
                </a:lnTo>
                <a:lnTo>
                  <a:pt x="1542858" y="2487409"/>
                </a:lnTo>
                <a:lnTo>
                  <a:pt x="1497141" y="2496978"/>
                </a:lnTo>
                <a:lnTo>
                  <a:pt x="1450834" y="2504881"/>
                </a:lnTo>
                <a:lnTo>
                  <a:pt x="1403968" y="2511084"/>
                </a:lnTo>
                <a:lnTo>
                  <a:pt x="1356577" y="2515555"/>
                </a:lnTo>
                <a:lnTo>
                  <a:pt x="1308692" y="2518262"/>
                </a:lnTo>
                <a:lnTo>
                  <a:pt x="1260348" y="2519172"/>
                </a:lnTo>
                <a:lnTo>
                  <a:pt x="1212003" y="2518262"/>
                </a:lnTo>
                <a:lnTo>
                  <a:pt x="1164118" y="2515555"/>
                </a:lnTo>
                <a:lnTo>
                  <a:pt x="1116727" y="2511084"/>
                </a:lnTo>
                <a:lnTo>
                  <a:pt x="1069861" y="2504881"/>
                </a:lnTo>
                <a:lnTo>
                  <a:pt x="1023554" y="2496978"/>
                </a:lnTo>
                <a:lnTo>
                  <a:pt x="977837" y="2487409"/>
                </a:lnTo>
                <a:lnTo>
                  <a:pt x="932744" y="2476206"/>
                </a:lnTo>
                <a:lnTo>
                  <a:pt x="888307" y="2463401"/>
                </a:lnTo>
                <a:lnTo>
                  <a:pt x="844560" y="2449027"/>
                </a:lnTo>
                <a:lnTo>
                  <a:pt x="801533" y="2433116"/>
                </a:lnTo>
                <a:lnTo>
                  <a:pt x="759261" y="2415702"/>
                </a:lnTo>
                <a:lnTo>
                  <a:pt x="717775" y="2396817"/>
                </a:lnTo>
                <a:lnTo>
                  <a:pt x="677109" y="2376493"/>
                </a:lnTo>
                <a:lnTo>
                  <a:pt x="637295" y="2354764"/>
                </a:lnTo>
                <a:lnTo>
                  <a:pt x="598366" y="2331661"/>
                </a:lnTo>
                <a:lnTo>
                  <a:pt x="560353" y="2307217"/>
                </a:lnTo>
                <a:lnTo>
                  <a:pt x="523291" y="2281465"/>
                </a:lnTo>
                <a:lnTo>
                  <a:pt x="487211" y="2254438"/>
                </a:lnTo>
                <a:lnTo>
                  <a:pt x="452147" y="2226167"/>
                </a:lnTo>
                <a:lnTo>
                  <a:pt x="418130" y="2196687"/>
                </a:lnTo>
                <a:lnTo>
                  <a:pt x="385194" y="2166029"/>
                </a:lnTo>
                <a:lnTo>
                  <a:pt x="353370" y="2134226"/>
                </a:lnTo>
                <a:lnTo>
                  <a:pt x="322693" y="2101310"/>
                </a:lnTo>
                <a:lnTo>
                  <a:pt x="293194" y="2067314"/>
                </a:lnTo>
                <a:lnTo>
                  <a:pt x="264906" y="2032271"/>
                </a:lnTo>
                <a:lnTo>
                  <a:pt x="237861" y="1996214"/>
                </a:lnTo>
                <a:lnTo>
                  <a:pt x="212093" y="1959174"/>
                </a:lnTo>
                <a:lnTo>
                  <a:pt x="187633" y="1921185"/>
                </a:lnTo>
                <a:lnTo>
                  <a:pt x="164515" y="1882279"/>
                </a:lnTo>
                <a:lnTo>
                  <a:pt x="142772" y="1842489"/>
                </a:lnTo>
                <a:lnTo>
                  <a:pt x="122435" y="1801847"/>
                </a:lnTo>
                <a:lnTo>
                  <a:pt x="103537" y="1760386"/>
                </a:lnTo>
                <a:lnTo>
                  <a:pt x="86112" y="1718139"/>
                </a:lnTo>
                <a:lnTo>
                  <a:pt x="70191" y="1675138"/>
                </a:lnTo>
                <a:lnTo>
                  <a:pt x="55808" y="1631415"/>
                </a:lnTo>
                <a:lnTo>
                  <a:pt x="42994" y="1587004"/>
                </a:lnTo>
                <a:lnTo>
                  <a:pt x="31783" y="1541938"/>
                </a:lnTo>
                <a:lnTo>
                  <a:pt x="22207" y="1496247"/>
                </a:lnTo>
                <a:lnTo>
                  <a:pt x="14300" y="1449966"/>
                </a:lnTo>
                <a:lnTo>
                  <a:pt x="8092" y="1403127"/>
                </a:lnTo>
                <a:lnTo>
                  <a:pt x="3618" y="1355762"/>
                </a:lnTo>
                <a:lnTo>
                  <a:pt x="910" y="1307904"/>
                </a:lnTo>
                <a:lnTo>
                  <a:pt x="0" y="1259586"/>
                </a:lnTo>
                <a:close/>
              </a:path>
            </a:pathLst>
          </a:custGeom>
          <a:ln w="76200">
            <a:solidFill>
              <a:srgbClr val="0094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25309" y="3172586"/>
            <a:ext cx="15494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solidFill>
                  <a:srgbClr val="0095DF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机器学习</a:t>
            </a:r>
            <a:endParaRPr sz="2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54948" y="2102865"/>
            <a:ext cx="2519680" cy="2519680"/>
          </a:xfrm>
          <a:custGeom>
            <a:avLst/>
            <a:gdLst/>
            <a:ahLst/>
            <a:cxnLst/>
            <a:rect l="l" t="t" r="r" b="b"/>
            <a:pathLst>
              <a:path w="2519679" h="2519679">
                <a:moveTo>
                  <a:pt x="0" y="1259586"/>
                </a:moveTo>
                <a:lnTo>
                  <a:pt x="909" y="1211267"/>
                </a:lnTo>
                <a:lnTo>
                  <a:pt x="3616" y="1163409"/>
                </a:lnTo>
                <a:lnTo>
                  <a:pt x="8087" y="1116044"/>
                </a:lnTo>
                <a:lnTo>
                  <a:pt x="14290" y="1069205"/>
                </a:lnTo>
                <a:lnTo>
                  <a:pt x="22193" y="1022924"/>
                </a:lnTo>
                <a:lnTo>
                  <a:pt x="31762" y="977233"/>
                </a:lnTo>
                <a:lnTo>
                  <a:pt x="42965" y="932167"/>
                </a:lnTo>
                <a:lnTo>
                  <a:pt x="55770" y="887756"/>
                </a:lnTo>
                <a:lnTo>
                  <a:pt x="70144" y="844033"/>
                </a:lnTo>
                <a:lnTo>
                  <a:pt x="86055" y="801032"/>
                </a:lnTo>
                <a:lnTo>
                  <a:pt x="103469" y="758785"/>
                </a:lnTo>
                <a:lnTo>
                  <a:pt x="122354" y="717324"/>
                </a:lnTo>
                <a:lnTo>
                  <a:pt x="142678" y="676682"/>
                </a:lnTo>
                <a:lnTo>
                  <a:pt x="164407" y="636892"/>
                </a:lnTo>
                <a:lnTo>
                  <a:pt x="187510" y="597986"/>
                </a:lnTo>
                <a:lnTo>
                  <a:pt x="211954" y="559997"/>
                </a:lnTo>
                <a:lnTo>
                  <a:pt x="237706" y="522957"/>
                </a:lnTo>
                <a:lnTo>
                  <a:pt x="264733" y="486900"/>
                </a:lnTo>
                <a:lnTo>
                  <a:pt x="293004" y="451857"/>
                </a:lnTo>
                <a:lnTo>
                  <a:pt x="322484" y="417861"/>
                </a:lnTo>
                <a:lnTo>
                  <a:pt x="353142" y="384945"/>
                </a:lnTo>
                <a:lnTo>
                  <a:pt x="384945" y="353142"/>
                </a:lnTo>
                <a:lnTo>
                  <a:pt x="417861" y="322484"/>
                </a:lnTo>
                <a:lnTo>
                  <a:pt x="451857" y="293004"/>
                </a:lnTo>
                <a:lnTo>
                  <a:pt x="486900" y="264733"/>
                </a:lnTo>
                <a:lnTo>
                  <a:pt x="522957" y="237706"/>
                </a:lnTo>
                <a:lnTo>
                  <a:pt x="559997" y="211954"/>
                </a:lnTo>
                <a:lnTo>
                  <a:pt x="597986" y="187510"/>
                </a:lnTo>
                <a:lnTo>
                  <a:pt x="636892" y="164407"/>
                </a:lnTo>
                <a:lnTo>
                  <a:pt x="676682" y="142678"/>
                </a:lnTo>
                <a:lnTo>
                  <a:pt x="717324" y="122354"/>
                </a:lnTo>
                <a:lnTo>
                  <a:pt x="758785" y="103469"/>
                </a:lnTo>
                <a:lnTo>
                  <a:pt x="801032" y="86055"/>
                </a:lnTo>
                <a:lnTo>
                  <a:pt x="844033" y="70144"/>
                </a:lnTo>
                <a:lnTo>
                  <a:pt x="887756" y="55770"/>
                </a:lnTo>
                <a:lnTo>
                  <a:pt x="932167" y="42965"/>
                </a:lnTo>
                <a:lnTo>
                  <a:pt x="977233" y="31762"/>
                </a:lnTo>
                <a:lnTo>
                  <a:pt x="1022924" y="22193"/>
                </a:lnTo>
                <a:lnTo>
                  <a:pt x="1069205" y="14290"/>
                </a:lnTo>
                <a:lnTo>
                  <a:pt x="1116044" y="8087"/>
                </a:lnTo>
                <a:lnTo>
                  <a:pt x="1163409" y="3616"/>
                </a:lnTo>
                <a:lnTo>
                  <a:pt x="1211267" y="909"/>
                </a:lnTo>
                <a:lnTo>
                  <a:pt x="1259585" y="0"/>
                </a:lnTo>
                <a:lnTo>
                  <a:pt x="1307904" y="909"/>
                </a:lnTo>
                <a:lnTo>
                  <a:pt x="1355762" y="3616"/>
                </a:lnTo>
                <a:lnTo>
                  <a:pt x="1403127" y="8087"/>
                </a:lnTo>
                <a:lnTo>
                  <a:pt x="1449966" y="14290"/>
                </a:lnTo>
                <a:lnTo>
                  <a:pt x="1496247" y="22193"/>
                </a:lnTo>
                <a:lnTo>
                  <a:pt x="1541938" y="31762"/>
                </a:lnTo>
                <a:lnTo>
                  <a:pt x="1587004" y="42965"/>
                </a:lnTo>
                <a:lnTo>
                  <a:pt x="1631415" y="55770"/>
                </a:lnTo>
                <a:lnTo>
                  <a:pt x="1675138" y="70144"/>
                </a:lnTo>
                <a:lnTo>
                  <a:pt x="1718139" y="86055"/>
                </a:lnTo>
                <a:lnTo>
                  <a:pt x="1760386" y="103469"/>
                </a:lnTo>
                <a:lnTo>
                  <a:pt x="1801847" y="122354"/>
                </a:lnTo>
                <a:lnTo>
                  <a:pt x="1842489" y="142678"/>
                </a:lnTo>
                <a:lnTo>
                  <a:pt x="1882279" y="164407"/>
                </a:lnTo>
                <a:lnTo>
                  <a:pt x="1921185" y="187510"/>
                </a:lnTo>
                <a:lnTo>
                  <a:pt x="1959174" y="211954"/>
                </a:lnTo>
                <a:lnTo>
                  <a:pt x="1996214" y="237706"/>
                </a:lnTo>
                <a:lnTo>
                  <a:pt x="2032271" y="264733"/>
                </a:lnTo>
                <a:lnTo>
                  <a:pt x="2067314" y="293004"/>
                </a:lnTo>
                <a:lnTo>
                  <a:pt x="2101310" y="322484"/>
                </a:lnTo>
                <a:lnTo>
                  <a:pt x="2134226" y="353142"/>
                </a:lnTo>
                <a:lnTo>
                  <a:pt x="2166029" y="384945"/>
                </a:lnTo>
                <a:lnTo>
                  <a:pt x="2196687" y="417861"/>
                </a:lnTo>
                <a:lnTo>
                  <a:pt x="2226167" y="451857"/>
                </a:lnTo>
                <a:lnTo>
                  <a:pt x="2254438" y="486900"/>
                </a:lnTo>
                <a:lnTo>
                  <a:pt x="2281465" y="522957"/>
                </a:lnTo>
                <a:lnTo>
                  <a:pt x="2307217" y="559997"/>
                </a:lnTo>
                <a:lnTo>
                  <a:pt x="2331661" y="597986"/>
                </a:lnTo>
                <a:lnTo>
                  <a:pt x="2354764" y="636892"/>
                </a:lnTo>
                <a:lnTo>
                  <a:pt x="2376493" y="676682"/>
                </a:lnTo>
                <a:lnTo>
                  <a:pt x="2396817" y="717324"/>
                </a:lnTo>
                <a:lnTo>
                  <a:pt x="2415702" y="758785"/>
                </a:lnTo>
                <a:lnTo>
                  <a:pt x="2433116" y="801032"/>
                </a:lnTo>
                <a:lnTo>
                  <a:pt x="2449027" y="844033"/>
                </a:lnTo>
                <a:lnTo>
                  <a:pt x="2463401" y="887756"/>
                </a:lnTo>
                <a:lnTo>
                  <a:pt x="2476206" y="932167"/>
                </a:lnTo>
                <a:lnTo>
                  <a:pt x="2487409" y="977233"/>
                </a:lnTo>
                <a:lnTo>
                  <a:pt x="2496978" y="1022924"/>
                </a:lnTo>
                <a:lnTo>
                  <a:pt x="2504881" y="1069205"/>
                </a:lnTo>
                <a:lnTo>
                  <a:pt x="2511084" y="1116044"/>
                </a:lnTo>
                <a:lnTo>
                  <a:pt x="2515555" y="1163409"/>
                </a:lnTo>
                <a:lnTo>
                  <a:pt x="2518262" y="1211267"/>
                </a:lnTo>
                <a:lnTo>
                  <a:pt x="2519172" y="1259586"/>
                </a:lnTo>
                <a:lnTo>
                  <a:pt x="2518262" y="1307904"/>
                </a:lnTo>
                <a:lnTo>
                  <a:pt x="2515555" y="1355762"/>
                </a:lnTo>
                <a:lnTo>
                  <a:pt x="2511084" y="1403127"/>
                </a:lnTo>
                <a:lnTo>
                  <a:pt x="2504881" y="1449966"/>
                </a:lnTo>
                <a:lnTo>
                  <a:pt x="2496978" y="1496247"/>
                </a:lnTo>
                <a:lnTo>
                  <a:pt x="2487409" y="1541938"/>
                </a:lnTo>
                <a:lnTo>
                  <a:pt x="2476206" y="1587004"/>
                </a:lnTo>
                <a:lnTo>
                  <a:pt x="2463401" y="1631415"/>
                </a:lnTo>
                <a:lnTo>
                  <a:pt x="2449027" y="1675138"/>
                </a:lnTo>
                <a:lnTo>
                  <a:pt x="2433116" y="1718139"/>
                </a:lnTo>
                <a:lnTo>
                  <a:pt x="2415702" y="1760386"/>
                </a:lnTo>
                <a:lnTo>
                  <a:pt x="2396817" y="1801847"/>
                </a:lnTo>
                <a:lnTo>
                  <a:pt x="2376493" y="1842489"/>
                </a:lnTo>
                <a:lnTo>
                  <a:pt x="2354764" y="1882279"/>
                </a:lnTo>
                <a:lnTo>
                  <a:pt x="2331661" y="1921185"/>
                </a:lnTo>
                <a:lnTo>
                  <a:pt x="2307217" y="1959174"/>
                </a:lnTo>
                <a:lnTo>
                  <a:pt x="2281465" y="1996214"/>
                </a:lnTo>
                <a:lnTo>
                  <a:pt x="2254438" y="2032271"/>
                </a:lnTo>
                <a:lnTo>
                  <a:pt x="2226167" y="2067314"/>
                </a:lnTo>
                <a:lnTo>
                  <a:pt x="2196687" y="2101310"/>
                </a:lnTo>
                <a:lnTo>
                  <a:pt x="2166029" y="2134226"/>
                </a:lnTo>
                <a:lnTo>
                  <a:pt x="2134226" y="2166029"/>
                </a:lnTo>
                <a:lnTo>
                  <a:pt x="2101310" y="2196687"/>
                </a:lnTo>
                <a:lnTo>
                  <a:pt x="2067314" y="2226167"/>
                </a:lnTo>
                <a:lnTo>
                  <a:pt x="2032271" y="2254438"/>
                </a:lnTo>
                <a:lnTo>
                  <a:pt x="1996214" y="2281465"/>
                </a:lnTo>
                <a:lnTo>
                  <a:pt x="1959174" y="2307217"/>
                </a:lnTo>
                <a:lnTo>
                  <a:pt x="1921185" y="2331661"/>
                </a:lnTo>
                <a:lnTo>
                  <a:pt x="1882279" y="2354764"/>
                </a:lnTo>
                <a:lnTo>
                  <a:pt x="1842489" y="2376493"/>
                </a:lnTo>
                <a:lnTo>
                  <a:pt x="1801847" y="2396817"/>
                </a:lnTo>
                <a:lnTo>
                  <a:pt x="1760386" y="2415702"/>
                </a:lnTo>
                <a:lnTo>
                  <a:pt x="1718139" y="2433116"/>
                </a:lnTo>
                <a:lnTo>
                  <a:pt x="1675138" y="2449027"/>
                </a:lnTo>
                <a:lnTo>
                  <a:pt x="1631415" y="2463401"/>
                </a:lnTo>
                <a:lnTo>
                  <a:pt x="1587004" y="2476206"/>
                </a:lnTo>
                <a:lnTo>
                  <a:pt x="1541938" y="2487409"/>
                </a:lnTo>
                <a:lnTo>
                  <a:pt x="1496247" y="2496978"/>
                </a:lnTo>
                <a:lnTo>
                  <a:pt x="1449966" y="2504881"/>
                </a:lnTo>
                <a:lnTo>
                  <a:pt x="1403127" y="2511084"/>
                </a:lnTo>
                <a:lnTo>
                  <a:pt x="1355762" y="2515555"/>
                </a:lnTo>
                <a:lnTo>
                  <a:pt x="1307904" y="2518262"/>
                </a:lnTo>
                <a:lnTo>
                  <a:pt x="1259585" y="2519172"/>
                </a:lnTo>
                <a:lnTo>
                  <a:pt x="1211267" y="2518262"/>
                </a:lnTo>
                <a:lnTo>
                  <a:pt x="1163409" y="2515555"/>
                </a:lnTo>
                <a:lnTo>
                  <a:pt x="1116044" y="2511084"/>
                </a:lnTo>
                <a:lnTo>
                  <a:pt x="1069205" y="2504881"/>
                </a:lnTo>
                <a:lnTo>
                  <a:pt x="1022924" y="2496978"/>
                </a:lnTo>
                <a:lnTo>
                  <a:pt x="977233" y="2487409"/>
                </a:lnTo>
                <a:lnTo>
                  <a:pt x="932167" y="2476206"/>
                </a:lnTo>
                <a:lnTo>
                  <a:pt x="887756" y="2463401"/>
                </a:lnTo>
                <a:lnTo>
                  <a:pt x="844033" y="2449027"/>
                </a:lnTo>
                <a:lnTo>
                  <a:pt x="801032" y="2433116"/>
                </a:lnTo>
                <a:lnTo>
                  <a:pt x="758785" y="2415702"/>
                </a:lnTo>
                <a:lnTo>
                  <a:pt x="717324" y="2396817"/>
                </a:lnTo>
                <a:lnTo>
                  <a:pt x="676682" y="2376493"/>
                </a:lnTo>
                <a:lnTo>
                  <a:pt x="636892" y="2354764"/>
                </a:lnTo>
                <a:lnTo>
                  <a:pt x="597986" y="2331661"/>
                </a:lnTo>
                <a:lnTo>
                  <a:pt x="559997" y="2307217"/>
                </a:lnTo>
                <a:lnTo>
                  <a:pt x="522957" y="2281465"/>
                </a:lnTo>
                <a:lnTo>
                  <a:pt x="486900" y="2254438"/>
                </a:lnTo>
                <a:lnTo>
                  <a:pt x="451857" y="2226167"/>
                </a:lnTo>
                <a:lnTo>
                  <a:pt x="417861" y="2196687"/>
                </a:lnTo>
                <a:lnTo>
                  <a:pt x="384945" y="2166029"/>
                </a:lnTo>
                <a:lnTo>
                  <a:pt x="353142" y="2134226"/>
                </a:lnTo>
                <a:lnTo>
                  <a:pt x="322484" y="2101310"/>
                </a:lnTo>
                <a:lnTo>
                  <a:pt x="293004" y="2067314"/>
                </a:lnTo>
                <a:lnTo>
                  <a:pt x="264733" y="2032271"/>
                </a:lnTo>
                <a:lnTo>
                  <a:pt x="237706" y="1996214"/>
                </a:lnTo>
                <a:lnTo>
                  <a:pt x="211954" y="1959174"/>
                </a:lnTo>
                <a:lnTo>
                  <a:pt x="187510" y="1921185"/>
                </a:lnTo>
                <a:lnTo>
                  <a:pt x="164407" y="1882279"/>
                </a:lnTo>
                <a:lnTo>
                  <a:pt x="142678" y="1842489"/>
                </a:lnTo>
                <a:lnTo>
                  <a:pt x="122354" y="1801847"/>
                </a:lnTo>
                <a:lnTo>
                  <a:pt x="103469" y="1760386"/>
                </a:lnTo>
                <a:lnTo>
                  <a:pt x="86055" y="1718139"/>
                </a:lnTo>
                <a:lnTo>
                  <a:pt x="70144" y="1675138"/>
                </a:lnTo>
                <a:lnTo>
                  <a:pt x="55770" y="1631415"/>
                </a:lnTo>
                <a:lnTo>
                  <a:pt x="42965" y="1587004"/>
                </a:lnTo>
                <a:lnTo>
                  <a:pt x="31762" y="1541938"/>
                </a:lnTo>
                <a:lnTo>
                  <a:pt x="22193" y="1496247"/>
                </a:lnTo>
                <a:lnTo>
                  <a:pt x="14290" y="1449966"/>
                </a:lnTo>
                <a:lnTo>
                  <a:pt x="8087" y="1403127"/>
                </a:lnTo>
                <a:lnTo>
                  <a:pt x="3616" y="1355762"/>
                </a:lnTo>
                <a:lnTo>
                  <a:pt x="909" y="1307904"/>
                </a:lnTo>
                <a:lnTo>
                  <a:pt x="0" y="1259586"/>
                </a:lnTo>
                <a:close/>
              </a:path>
            </a:pathLst>
          </a:custGeom>
          <a:ln w="76200">
            <a:solidFill>
              <a:srgbClr val="0094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11461" y="3156076"/>
            <a:ext cx="12446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solidFill>
                  <a:srgbClr val="0095DF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商业变现</a:t>
            </a:r>
            <a:endParaRPr sz="2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右箭头 3"/>
          <p:cNvSpPr/>
          <p:nvPr/>
        </p:nvSpPr>
        <p:spPr>
          <a:xfrm rot="5400000">
            <a:off x="9136380" y="4150360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725805" y="1569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Fin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tech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人才发展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Fintech行业社招面对科技公司的software engineer和金融行业内有数字技能和商业分析本领的复合型人才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典型公司：蚂蚁金服，京东金融，Grab，Sofi，Oscar Health，Nubank，Robinhood，Atom Bank，Lufax，Bloomberg，Factset，PayPal</a:t>
            </a: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银行的业务线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725805" y="1569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业务线：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）信用卡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全国人均只有银行卡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5.46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张（信用卡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+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借记卡）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）零售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也称零售金融业务，对个人、家庭、小企业，提供存款、融资、理财、证券交易等金融服务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）互金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互联网金融，手机银行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）对公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每一类下面有很多细分场景，比如授信业务的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卡</a:t>
            </a: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44B1D0C-93D9-4091-B0B6-02E83A949F56}"/>
              </a:ext>
            </a:extLst>
          </p:cNvPr>
          <p:cNvSpPr txBox="1">
            <a:spLocks noGrp="1"/>
          </p:cNvSpPr>
          <p:nvPr/>
        </p:nvSpPr>
        <p:spPr>
          <a:xfrm>
            <a:off x="6597361" y="1569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业务角度还可以分成：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）增量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）存量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数据源：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）行内数据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）行外数据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征信、运营商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861136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>
                <a:ea typeface="宋体" panose="02010600030101010101" pitchFamily="2" charset="-122"/>
                <a:sym typeface="+mn-ea"/>
              </a:rPr>
              <a:t>Fintech</a:t>
            </a:r>
            <a:r>
              <a:rPr lang="zh-CN" altLang="zh-CN">
                <a:ea typeface="宋体" panose="02010600030101010101" pitchFamily="2" charset="-122"/>
                <a:sym typeface="+mn-ea"/>
              </a:rPr>
              <a:t>应用场景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场景</a:t>
            </a:r>
            <a:r>
              <a:rPr sz="1800" dirty="0">
                <a:ea typeface="宋体" panose="02010600030101010101" pitchFamily="2" charset="-122"/>
                <a:sym typeface="+mn-ea"/>
              </a:rPr>
              <a:t>1、财经新闻分析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财经新闻作为重要却海量的投资数据，无时无刻不在影响着投资者们的投资决策，为了更好地提示客户当下新闻事件对应的投资机会和投资风险，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我们可以通过</a:t>
            </a:r>
            <a:r>
              <a:rPr sz="1800" dirty="0">
                <a:ea typeface="宋体" panose="02010600030101010101" pitchFamily="2" charset="-122"/>
                <a:sym typeface="+mn-ea"/>
              </a:rPr>
              <a:t>当前新闻内容从历史事件中搜索出相似新闻报道，后期可以结合事件与行情，辅助客户采取相应投资策略。    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为每一条测试集数据寻找其最相似的TOP 20条新闻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（招商银行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Fintech2018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185" y="1809115"/>
            <a:ext cx="4318635" cy="3038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>
                <a:ea typeface="宋体" panose="02010600030101010101" pitchFamily="2" charset="-122"/>
                <a:sym typeface="+mn-ea"/>
              </a:rPr>
              <a:t>Fintech</a:t>
            </a:r>
            <a:r>
              <a:rPr lang="zh-CN" altLang="zh-CN">
                <a:ea typeface="宋体" panose="02010600030101010101" pitchFamily="2" charset="-122"/>
                <a:sym typeface="+mn-ea"/>
              </a:rPr>
              <a:t>应用场景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场景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2</a:t>
            </a:r>
            <a:r>
              <a:rPr sz="1800" dirty="0">
                <a:ea typeface="宋体" panose="02010600030101010101" pitchFamily="2" charset="-122"/>
                <a:sym typeface="+mn-ea"/>
              </a:rPr>
              <a:t>、智能营销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（</a:t>
            </a:r>
            <a:r>
              <a:rPr sz="1800" dirty="0">
                <a:ea typeface="宋体" panose="02010600030101010101" pitchFamily="2" charset="-122"/>
                <a:sym typeface="+mn-ea"/>
              </a:rPr>
              <a:t>用户画像分析与商品销售策略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）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用户画像的完善对于个性化推荐、精准营销非常重要。招商银行通过对零售客户生成1726个客户画像标签，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使得</a:t>
            </a:r>
            <a:r>
              <a:rPr sz="1800" dirty="0">
                <a:ea typeface="宋体" panose="02010600030101010101" pitchFamily="2" charset="-122"/>
                <a:sym typeface="+mn-ea"/>
              </a:rPr>
              <a:t>营销客户触达次数提升了6.56倍，营销成功率达到17.42%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针对用户行为数据，生成客户画像，同时针对用户的订单挖掘产品组合，从而提升产品的购买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405" y="1504950"/>
            <a:ext cx="5095875" cy="38481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-1550863964"/>
  <p:tag name="KSO_WM_UNIT_PLACING_PICTURE_USER_VIEWPORT" val="{&quot;height&quot;:6750,&quot;width&quot;:900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14812</TotalTime>
  <Words>4091</Words>
  <Application>Microsoft Office PowerPoint</Application>
  <PresentationFormat>宽屏</PresentationFormat>
  <Paragraphs>498</Paragraphs>
  <Slides>42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-apple-system</vt:lpstr>
      <vt:lpstr>Microsoft YaHei UI</vt:lpstr>
      <vt:lpstr>PingFang SC</vt:lpstr>
      <vt:lpstr>等线</vt:lpstr>
      <vt:lpstr>宋体</vt:lpstr>
      <vt:lpstr>微软雅黑</vt:lpstr>
      <vt:lpstr>微软雅黑</vt:lpstr>
      <vt:lpstr>Arial</vt:lpstr>
      <vt:lpstr>Calibri</vt:lpstr>
      <vt:lpstr>Calibri Light</vt:lpstr>
      <vt:lpstr>Helvetica</vt:lpstr>
      <vt:lpstr>Times New Roman</vt:lpstr>
      <vt:lpstr>Office 主题​​</vt:lpstr>
      <vt:lpstr>Fintech数据分析 Lesson-02</vt:lpstr>
      <vt:lpstr>学习方法</vt:lpstr>
      <vt:lpstr>&gt;&gt;   今天的学习目标</vt:lpstr>
      <vt:lpstr>1/2  Fintech应用场景 </vt:lpstr>
      <vt:lpstr>Fintech应用场景</vt:lpstr>
      <vt:lpstr>Fintech应用场景</vt:lpstr>
      <vt:lpstr>银行的业务线</vt:lpstr>
      <vt:lpstr>Fintech应用场景</vt:lpstr>
      <vt:lpstr>Fintech应用场景</vt:lpstr>
      <vt:lpstr>Fintech应用场景</vt:lpstr>
      <vt:lpstr>Fintech应用场景</vt:lpstr>
      <vt:lpstr>Fintech应用场景</vt:lpstr>
      <vt:lpstr>Fintech应用场景</vt:lpstr>
      <vt:lpstr>Fintech应用场景</vt:lpstr>
      <vt:lpstr>Summary</vt:lpstr>
      <vt:lpstr>Python量化交易</vt:lpstr>
      <vt:lpstr>窗口函数 rolling</vt:lpstr>
      <vt:lpstr>窗口函数 rolling</vt:lpstr>
      <vt:lpstr>数据源</vt:lpstr>
      <vt:lpstr>数据源</vt:lpstr>
      <vt:lpstr>数据源</vt:lpstr>
      <vt:lpstr>模拟股票交易</vt:lpstr>
      <vt:lpstr>模拟股票交易</vt:lpstr>
      <vt:lpstr>MACD策略</vt:lpstr>
      <vt:lpstr>MACD策略</vt:lpstr>
      <vt:lpstr>MACD策略</vt:lpstr>
      <vt:lpstr>MACD策略</vt:lpstr>
      <vt:lpstr>MACD策略</vt:lpstr>
      <vt:lpstr>Project：编写量化交易策略</vt:lpstr>
      <vt:lpstr>2/2 违约预测问题</vt:lpstr>
      <vt:lpstr>Project：贷款违约预测</vt:lpstr>
      <vt:lpstr>Project：贷款违约预测</vt:lpstr>
      <vt:lpstr>Project：贷款违约预测</vt:lpstr>
      <vt:lpstr>Project：贷款违约预测</vt:lpstr>
      <vt:lpstr>Project：贷款违约预测</vt:lpstr>
      <vt:lpstr>Project：贷款违约预测</vt:lpstr>
      <vt:lpstr>Project：贷款违约预测</vt:lpstr>
      <vt:lpstr>Thinking&amp;Action</vt:lpstr>
      <vt:lpstr>Thinking &amp; Action</vt:lpstr>
      <vt:lpstr>Thinking &amp; Action</vt:lpstr>
      <vt:lpstr>Thank You Using data to solve problems</vt:lpstr>
      <vt:lpstr>工作中的应用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机器学习与推荐系统OverView  Lesson-01</dc:title>
  <dc:creator>Microsoft Office User</dc:creator>
  <cp:lastModifiedBy>Chen Yang</cp:lastModifiedBy>
  <cp:revision>3234</cp:revision>
  <dcterms:created xsi:type="dcterms:W3CDTF">2019-08-30T07:48:00Z</dcterms:created>
  <dcterms:modified xsi:type="dcterms:W3CDTF">2021-06-25T14:45:16Z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